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8" r:id="rId4"/>
    <p:sldId id="284" r:id="rId5"/>
    <p:sldId id="259" r:id="rId6"/>
    <p:sldId id="260" r:id="rId7"/>
    <p:sldId id="285" r:id="rId8"/>
    <p:sldId id="261" r:id="rId9"/>
    <p:sldId id="286" r:id="rId10"/>
    <p:sldId id="287" r:id="rId11"/>
    <p:sldId id="262" r:id="rId12"/>
    <p:sldId id="263" r:id="rId13"/>
    <p:sldId id="264" r:id="rId14"/>
    <p:sldId id="265" r:id="rId15"/>
    <p:sldId id="288" r:id="rId16"/>
    <p:sldId id="266" r:id="rId17"/>
    <p:sldId id="267" r:id="rId18"/>
    <p:sldId id="268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978" autoAdjust="0"/>
    <p:restoredTop sz="94660"/>
  </p:normalViewPr>
  <p:slideViewPr>
    <p:cSldViewPr>
      <p:cViewPr>
        <p:scale>
          <a:sx n="50" d="100"/>
          <a:sy n="50" d="100"/>
        </p:scale>
        <p:origin x="-1722" y="-6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3EBBBF-203D-481A-8873-8B03FAFAF9DF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A6B082-CB45-4361-90F8-42CEB2A40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751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28467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27CAC23-2782-433E-8684-E3014E9BE5FB}" type="slidenum">
              <a:rPr lang="en-US" sz="1200"/>
              <a:pPr algn="r" eaLnBrk="1" hangingPunct="1"/>
              <a:t>3</a:t>
            </a:fld>
            <a:endParaRPr lang="en-US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29286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A7002D5-CD50-4559-8F75-1261494CC84C}" type="slidenum">
              <a:rPr lang="en-US" sz="1200"/>
              <a:pPr algn="r" eaLnBrk="1" hangingPunct="1"/>
              <a:t>16</a:t>
            </a:fld>
            <a:endParaRPr lang="en-US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3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Char char="•"/>
            </a:pPr>
            <a:r>
              <a:rPr lang="en-US" smtClean="0">
                <a:latin typeface="Arial" pitchFamily="34" charset="0"/>
              </a:rPr>
              <a:t>Some animals require skin to be cut or pilot hole to be drilled because of thick skin.</a:t>
            </a:r>
          </a:p>
          <a:p>
            <a:endParaRPr lang="en-US" smtClean="0">
              <a:latin typeface="Arial" pitchFamily="34" charset="0"/>
            </a:endParaRPr>
          </a:p>
        </p:txBody>
      </p:sp>
      <p:sp>
        <p:nvSpPr>
          <p:cNvPr id="293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F4E5E6-BAFD-4C2F-AEEB-E82BA728DDA6}" type="slidenum">
              <a:rPr lang="en-US" sz="1200" smtClean="0"/>
              <a:pPr eaLnBrk="1" hangingPunct="1"/>
              <a:t>17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4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Char char="•"/>
            </a:pPr>
            <a:r>
              <a:rPr lang="en-US" smtClean="0">
                <a:latin typeface="Arial" pitchFamily="34" charset="0"/>
              </a:rPr>
              <a:t>Rotate ointments if catheter will be staying in long term</a:t>
            </a:r>
            <a:r>
              <a:rPr lang="en-US" smtClean="0">
                <a:latin typeface="Arial" pitchFamily="34" charset="0"/>
                <a:cs typeface="Arial" pitchFamily="34" charset="0"/>
              </a:rPr>
              <a:t>—</a:t>
            </a:r>
            <a:r>
              <a:rPr lang="en-US" smtClean="0">
                <a:latin typeface="Arial" pitchFamily="34" charset="0"/>
              </a:rPr>
              <a:t>prevents resistant Staphylococcus infections.</a:t>
            </a:r>
          </a:p>
          <a:p>
            <a:endParaRPr lang="en-US" smtClean="0">
              <a:latin typeface="Arial" pitchFamily="34" charset="0"/>
            </a:endParaRPr>
          </a:p>
        </p:txBody>
      </p:sp>
      <p:sp>
        <p:nvSpPr>
          <p:cNvPr id="294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54B10EF-7743-4F2D-B96D-9480DD5E9F27}" type="slidenum">
              <a:rPr lang="en-US" sz="1200" smtClean="0"/>
              <a:pPr eaLnBrk="1" hangingPunct="1"/>
              <a:t>18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2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Char char="•"/>
            </a:pPr>
            <a:r>
              <a:rPr lang="en-US" smtClean="0">
                <a:latin typeface="Arial" pitchFamily="34" charset="0"/>
              </a:rPr>
              <a:t>Performed every 48 hours or on an as-needed basis</a:t>
            </a:r>
          </a:p>
          <a:p>
            <a:pPr>
              <a:buFontTx/>
              <a:buChar char="•"/>
            </a:pPr>
            <a:r>
              <a:rPr lang="en-US" smtClean="0">
                <a:latin typeface="Arial" pitchFamily="34" charset="0"/>
              </a:rPr>
              <a:t>Dressing should be removed and site inspected twice daily.</a:t>
            </a:r>
          </a:p>
          <a:p>
            <a:pPr>
              <a:buFontTx/>
              <a:buChar char="•"/>
            </a:pPr>
            <a:r>
              <a:rPr lang="en-US" smtClean="0">
                <a:latin typeface="Arial" pitchFamily="34" charset="0"/>
              </a:rPr>
              <a:t>Phlebitis may include erythema, swelling, tenderness upon palpation, and an apparent increase in skin temperature over vein.</a:t>
            </a:r>
          </a:p>
          <a:p>
            <a:pPr>
              <a:buFontTx/>
              <a:buChar char="•"/>
            </a:pPr>
            <a:r>
              <a:rPr lang="en-US" smtClean="0">
                <a:latin typeface="Arial" pitchFamily="34" charset="0"/>
              </a:rPr>
              <a:t>Infection is characterized by redness, local increase in temperature; may include a purulent discharge</a:t>
            </a:r>
          </a:p>
          <a:p>
            <a:pPr>
              <a:buFontTx/>
              <a:buChar char="•"/>
            </a:pPr>
            <a:r>
              <a:rPr lang="en-US" smtClean="0">
                <a:latin typeface="Arial" pitchFamily="34" charset="0"/>
              </a:rPr>
              <a:t>Thrombosis is characterized by vein that stands up without being held off and thick cord-like feeling to vein.</a:t>
            </a:r>
          </a:p>
          <a:p>
            <a:pPr marL="0" lvl="1"/>
            <a:endParaRPr lang="en-US" smtClean="0">
              <a:latin typeface="Arial" pitchFamily="34" charset="0"/>
            </a:endParaRPr>
          </a:p>
          <a:p>
            <a:endParaRPr lang="en-US" smtClean="0">
              <a:latin typeface="Arial" pitchFamily="34" charset="0"/>
            </a:endParaRPr>
          </a:p>
        </p:txBody>
      </p:sp>
      <p:sp>
        <p:nvSpPr>
          <p:cNvPr id="302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023F309-7FAE-4A50-BA46-8E9706C956AA}" type="slidenum">
              <a:rPr lang="en-US" sz="1200" smtClean="0"/>
              <a:pPr eaLnBrk="1" hangingPunct="1"/>
              <a:t>19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3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  <a:buFontTx/>
              <a:buChar char="•"/>
            </a:pPr>
            <a:r>
              <a:rPr lang="en-US" smtClean="0">
                <a:latin typeface="Arial" pitchFamily="34" charset="0"/>
              </a:rPr>
              <a:t>Swelling distal to catheter usually indicative of tight bandage.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smtClean="0">
                <a:latin typeface="Arial" pitchFamily="34" charset="0"/>
              </a:rPr>
              <a:t>Swelling proximal to the catheter may be due to infiltration.</a:t>
            </a:r>
          </a:p>
          <a:p>
            <a:endParaRPr lang="en-US" smtClean="0">
              <a:latin typeface="Arial" pitchFamily="34" charset="0"/>
            </a:endParaRPr>
          </a:p>
        </p:txBody>
      </p:sp>
      <p:sp>
        <p:nvSpPr>
          <p:cNvPr id="303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44CB446-1F2F-4913-889B-C62F63A2B0B9}" type="slidenum">
              <a:rPr lang="en-US" sz="1200" smtClean="0"/>
              <a:pPr eaLnBrk="1" hangingPunct="1"/>
              <a:t>20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4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  <a:buFontTx/>
              <a:buChar char="•"/>
            </a:pPr>
            <a:r>
              <a:rPr lang="en-US" smtClean="0">
                <a:latin typeface="Arial" pitchFamily="34" charset="0"/>
              </a:rPr>
              <a:t>NEVER flush concentrated heparin solution into patient.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smtClean="0">
                <a:latin typeface="Arial" pitchFamily="34" charset="0"/>
              </a:rPr>
              <a:t>Clearly label catheter to avoid inadvertent flushing of concentrated heparin into patient.</a:t>
            </a:r>
          </a:p>
          <a:p>
            <a:endParaRPr lang="en-US" smtClean="0">
              <a:latin typeface="Arial" pitchFamily="34" charset="0"/>
            </a:endParaRPr>
          </a:p>
        </p:txBody>
      </p:sp>
      <p:sp>
        <p:nvSpPr>
          <p:cNvPr id="304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1CCB700-92F8-4B44-86F3-3505CEC913B5}" type="slidenum">
              <a:rPr lang="en-US" sz="1200" smtClean="0"/>
              <a:pPr eaLnBrk="1" hangingPunct="1"/>
              <a:t>21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5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Char char="•"/>
            </a:pPr>
            <a:r>
              <a:rPr lang="en-US" smtClean="0">
                <a:latin typeface="Arial" pitchFamily="34" charset="0"/>
              </a:rPr>
              <a:t>Swelling, heat, pus, thick corded feeling, or appearance of fluid from catheter site are signs to watch for.</a:t>
            </a:r>
          </a:p>
        </p:txBody>
      </p:sp>
      <p:sp>
        <p:nvSpPr>
          <p:cNvPr id="285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004D06F-FBF5-4C43-82BA-765BA80E7733}" type="slidenum">
              <a:rPr lang="en-US" sz="1200" smtClean="0"/>
              <a:pPr eaLnBrk="1" hangingPunct="1"/>
              <a:t>5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28672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F4281EB-086B-4F4D-9195-682F3B6B2D8C}" type="slidenum">
              <a:rPr lang="en-US" sz="1200"/>
              <a:pPr algn="r" eaLnBrk="1" hangingPunct="1"/>
              <a:t>6</a:t>
            </a:fld>
            <a:endParaRPr 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28774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F685B4D-D068-41E0-962F-CF605FA1BF43}" type="slidenum">
              <a:rPr lang="en-US" sz="1200"/>
              <a:pPr algn="r" eaLnBrk="1" hangingPunct="1"/>
              <a:t>8</a:t>
            </a:fld>
            <a:endParaRPr 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5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29594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4894BBF-124F-477A-8959-934E4D891B76}" type="slidenum">
              <a:rPr lang="en-US" sz="1200"/>
              <a:pPr algn="r" eaLnBrk="1" hangingPunct="1"/>
              <a:t>10</a:t>
            </a:fld>
            <a:endParaRPr 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28877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46EB8F1-9CFA-4A62-8A76-E442CFD184E1}" type="slidenum">
              <a:rPr lang="en-US" sz="1200"/>
              <a:pPr algn="r" eaLnBrk="1" hangingPunct="1"/>
              <a:t>11</a:t>
            </a:fld>
            <a:endParaRPr 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28979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2ED953D-DD71-48E9-BE4C-AD1E53DCB86A}" type="slidenum">
              <a:rPr lang="en-US" sz="1200"/>
              <a:pPr algn="r" eaLnBrk="1" hangingPunct="1"/>
              <a:t>12</a:t>
            </a:fld>
            <a:endParaRPr 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29082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7E11021-8787-40E0-B72D-9AC2FCF2F546}" type="slidenum">
              <a:rPr lang="en-US" sz="1200"/>
              <a:pPr algn="r" eaLnBrk="1" hangingPunct="1"/>
              <a:t>13</a:t>
            </a:fld>
            <a:endParaRPr lang="en-US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29184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45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1C6BFD9-24E7-49F5-93BD-4D0A6A6EB4CA}" type="slidenum">
              <a:rPr lang="en-US" sz="1200"/>
              <a:pPr algn="r" eaLnBrk="1" hangingPunct="1"/>
              <a:t>14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79926-50E0-4A47-A3EE-1EADCE28813D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1F1D-3353-44F5-8EC6-3F1EEAF1F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79926-50E0-4A47-A3EE-1EADCE28813D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1F1D-3353-44F5-8EC6-3F1EEAF1F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79926-50E0-4A47-A3EE-1EADCE28813D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1F1D-3353-44F5-8EC6-3F1EEAF1F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79926-50E0-4A47-A3EE-1EADCE28813D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1F1D-3353-44F5-8EC6-3F1EEAF1F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79926-50E0-4A47-A3EE-1EADCE28813D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1F1D-3353-44F5-8EC6-3F1EEAF1F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79926-50E0-4A47-A3EE-1EADCE28813D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1F1D-3353-44F5-8EC6-3F1EEAF1F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79926-50E0-4A47-A3EE-1EADCE28813D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1F1D-3353-44F5-8EC6-3F1EEAF1F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79926-50E0-4A47-A3EE-1EADCE28813D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1F1D-3353-44F5-8EC6-3F1EEAF1F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79926-50E0-4A47-A3EE-1EADCE28813D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1F1D-3353-44F5-8EC6-3F1EEAF1F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79926-50E0-4A47-A3EE-1EADCE28813D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1F1D-3353-44F5-8EC6-3F1EEAF1F5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79926-50E0-4A47-A3EE-1EADCE28813D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1F1D-3353-44F5-8EC6-3F1EEAF1F5B3}" type="slidenum">
              <a:rPr lang="en-US" smtClean="0"/>
              <a:t>‹#›</a:t>
            </a:fld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79926-50E0-4A47-A3EE-1EADCE28813D}" type="datetimeFigureOut">
              <a:rPr lang="en-US" smtClean="0"/>
              <a:t>11/25/2012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A1F1D-3353-44F5-8EC6-3F1EEAF1F5B3}" type="slidenum">
              <a:rPr lang="en-US" smtClean="0"/>
              <a:t>‹#›</a:t>
            </a:fld>
            <a:endParaRPr lang="en-US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762000"/>
            <a:ext cx="7117180" cy="1470025"/>
          </a:xfrm>
        </p:spPr>
        <p:txBody>
          <a:bodyPr/>
          <a:lstStyle/>
          <a:p>
            <a:pPr algn="ctr"/>
            <a:r>
              <a:rPr lang="en-US" sz="5400" dirty="0" smtClean="0">
                <a:solidFill>
                  <a:schemeClr val="accent1"/>
                </a:solidFill>
              </a:rPr>
              <a:t>IV Catheterization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2000" dirty="0" smtClean="0"/>
              <a:t>VTHT 1491- Special Topics</a:t>
            </a:r>
            <a:br>
              <a:rPr lang="en-US" sz="2000" dirty="0" smtClean="0"/>
            </a:br>
            <a:r>
              <a:rPr lang="en-US" sz="2000" dirty="0" smtClean="0"/>
              <a:t>Ms. Liddell 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CTVT: Chapter 20 (</a:t>
            </a:r>
            <a:r>
              <a:rPr lang="en-US" dirty="0" err="1" smtClean="0"/>
              <a:t>pg</a:t>
            </a:r>
            <a:r>
              <a:rPr lang="en-US" dirty="0" smtClean="0"/>
              <a:t>: 607-610) </a:t>
            </a:r>
          </a:p>
          <a:p>
            <a:pPr algn="ctr"/>
            <a:r>
              <a:rPr lang="en-US" dirty="0" smtClean="0"/>
              <a:t>VTDRG: Chapter 8 (</a:t>
            </a:r>
            <a:r>
              <a:rPr lang="en-US" dirty="0" err="1" smtClean="0"/>
              <a:t>pg</a:t>
            </a:r>
            <a:r>
              <a:rPr lang="en-US" dirty="0" smtClean="0"/>
              <a:t>: 349-351)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516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D2658A-B3BA-4CB3-9742-485423AB4441}" type="slidenum">
              <a:rPr lang="en-GB"/>
              <a:pPr/>
              <a:t>10</a:t>
            </a:fld>
            <a:endParaRPr lang="en-GB"/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675724"/>
            <a:ext cx="8610600" cy="924475"/>
          </a:xfrm>
        </p:spPr>
        <p:txBody>
          <a:bodyPr/>
          <a:lstStyle/>
          <a:p>
            <a:r>
              <a:rPr lang="en-US" sz="4000" dirty="0" smtClean="0"/>
              <a:t>Peripheral Catheterization Sites  </a:t>
            </a:r>
            <a:endParaRPr lang="en-US" sz="4000" dirty="0"/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066800"/>
            <a:ext cx="7125112" cy="4051437"/>
          </a:xfrm>
        </p:spPr>
        <p:txBody>
          <a:bodyPr/>
          <a:lstStyle/>
          <a:p>
            <a:pPr>
              <a:buFont typeface="Wingdings 2" pitchFamily="18" charset="2"/>
              <a:buNone/>
              <a:defRPr/>
            </a:pPr>
            <a:r>
              <a:rPr lang="en-US" sz="3200" dirty="0">
                <a:latin typeface="+mn-lt"/>
                <a:ea typeface="+mn-ea"/>
                <a:cs typeface="+mn-cs"/>
              </a:rPr>
              <a:t>Dogs and cats</a:t>
            </a:r>
          </a:p>
          <a:p>
            <a:pPr>
              <a:defRPr/>
            </a:pPr>
            <a:r>
              <a:rPr lang="en-US" sz="2400" dirty="0">
                <a:latin typeface="+mn-lt"/>
                <a:ea typeface="+mn-ea"/>
                <a:cs typeface="+mn-cs"/>
              </a:rPr>
              <a:t>Cephalic, </a:t>
            </a:r>
            <a:r>
              <a:rPr lang="en-US" sz="2400" dirty="0" smtClean="0">
                <a:latin typeface="+mn-lt"/>
                <a:ea typeface="+mn-ea"/>
                <a:cs typeface="+mn-cs"/>
              </a:rPr>
              <a:t>medial saphenous </a:t>
            </a:r>
            <a:r>
              <a:rPr lang="en-US" sz="2400" dirty="0">
                <a:latin typeface="+mn-lt"/>
                <a:ea typeface="+mn-ea"/>
                <a:cs typeface="+mn-cs"/>
              </a:rPr>
              <a:t>(cat) and lateral </a:t>
            </a:r>
            <a:r>
              <a:rPr lang="en-US" sz="2400" dirty="0" smtClean="0">
                <a:latin typeface="+mn-lt"/>
                <a:ea typeface="+mn-ea"/>
                <a:cs typeface="+mn-cs"/>
              </a:rPr>
              <a:t>saphenous (dog)</a:t>
            </a:r>
          </a:p>
          <a:p>
            <a:pPr>
              <a:defRPr/>
            </a:pPr>
            <a:r>
              <a:rPr lang="en-US" sz="2400" dirty="0" smtClean="0">
                <a:latin typeface="+mn-lt"/>
                <a:ea typeface="+mn-ea"/>
                <a:cs typeface="+mn-cs"/>
              </a:rPr>
              <a:t>20-gauge, 22-gauge, and 25-gauge</a:t>
            </a:r>
            <a:r>
              <a:rPr lang="en-US" sz="2400" dirty="0">
                <a:latin typeface="+mn-lt"/>
                <a:ea typeface="+mn-ea"/>
                <a:cs typeface="+mn-cs"/>
              </a:rPr>
              <a:t>, 1- to 1.5-inch </a:t>
            </a:r>
            <a:r>
              <a:rPr lang="en-US" sz="2400" dirty="0" smtClean="0">
                <a:latin typeface="+mn-lt"/>
                <a:ea typeface="+mn-ea"/>
                <a:cs typeface="+mn-cs"/>
              </a:rPr>
              <a:t>catheters</a:t>
            </a:r>
            <a:endParaRPr lang="en-US" sz="24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662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75487-433D-4752-9854-E7AD306FC488}" type="slidenum">
              <a:rPr lang="en-GB"/>
              <a:pPr/>
              <a:t>11</a:t>
            </a:fld>
            <a:endParaRPr lang="en-GB"/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533400"/>
            <a:ext cx="8763000" cy="924475"/>
          </a:xfrm>
        </p:spPr>
        <p:txBody>
          <a:bodyPr/>
          <a:lstStyle/>
          <a:p>
            <a:pPr algn="ctr"/>
            <a:r>
              <a:rPr lang="en-US" sz="4400" dirty="0"/>
              <a:t>Peripheral Vein </a:t>
            </a:r>
            <a:r>
              <a:rPr lang="en-US" sz="4400" dirty="0" smtClean="0"/>
              <a:t>Catheterization Supplies </a:t>
            </a:r>
            <a:endParaRPr lang="en-US" sz="4400" dirty="0"/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807361"/>
            <a:ext cx="8077200" cy="4517239"/>
          </a:xfrm>
        </p:spPr>
        <p:txBody>
          <a:bodyPr>
            <a:normAutofit/>
          </a:bodyPr>
          <a:lstStyle/>
          <a:p>
            <a:pPr lvl="1">
              <a:defRPr/>
            </a:pPr>
            <a:r>
              <a:rPr lang="en-US" sz="2400" dirty="0"/>
              <a:t>Clippers</a:t>
            </a:r>
          </a:p>
          <a:p>
            <a:pPr lvl="1">
              <a:defRPr/>
            </a:pPr>
            <a:r>
              <a:rPr lang="en-US" sz="2400" dirty="0"/>
              <a:t>Antiseptic scrub and </a:t>
            </a:r>
            <a:r>
              <a:rPr lang="en-US" sz="2400" dirty="0" smtClean="0"/>
              <a:t>solutions</a:t>
            </a:r>
            <a:endParaRPr lang="en-US" sz="2400" dirty="0" smtClean="0">
              <a:latin typeface="+mn-lt"/>
            </a:endParaRPr>
          </a:p>
          <a:p>
            <a:pPr lvl="1">
              <a:defRPr/>
            </a:pPr>
            <a:r>
              <a:rPr lang="en-US" sz="2400" dirty="0" smtClean="0">
                <a:latin typeface="+mn-lt"/>
              </a:rPr>
              <a:t>Catheter</a:t>
            </a:r>
            <a:endParaRPr lang="en-US" sz="2400" dirty="0">
              <a:latin typeface="+mn-lt"/>
            </a:endParaRPr>
          </a:p>
          <a:p>
            <a:pPr lvl="1">
              <a:defRPr/>
            </a:pPr>
            <a:r>
              <a:rPr lang="en-US" sz="2400" dirty="0">
                <a:latin typeface="+mn-lt"/>
              </a:rPr>
              <a:t>A syringe filled with </a:t>
            </a:r>
            <a:r>
              <a:rPr lang="en-US" sz="2400" dirty="0" smtClean="0">
                <a:latin typeface="+mn-lt"/>
              </a:rPr>
              <a:t>flush</a:t>
            </a:r>
          </a:p>
          <a:p>
            <a:pPr lvl="2">
              <a:defRPr/>
            </a:pPr>
            <a:r>
              <a:rPr lang="en-US" sz="2000" dirty="0"/>
              <a:t>heparinized </a:t>
            </a:r>
            <a:r>
              <a:rPr lang="en-US" sz="2000" dirty="0" smtClean="0"/>
              <a:t>saline</a:t>
            </a:r>
          </a:p>
          <a:p>
            <a:pPr lvl="2">
              <a:defRPr/>
            </a:pPr>
            <a:r>
              <a:rPr lang="en-US" sz="2000" dirty="0" smtClean="0">
                <a:latin typeface="+mn-lt"/>
              </a:rPr>
              <a:t>Saline</a:t>
            </a:r>
            <a:endParaRPr lang="en-US" sz="2200" dirty="0">
              <a:latin typeface="+mn-lt"/>
            </a:endParaRPr>
          </a:p>
          <a:p>
            <a:pPr lvl="1">
              <a:defRPr/>
            </a:pPr>
            <a:r>
              <a:rPr lang="en-US" sz="2400" dirty="0">
                <a:latin typeface="+mn-lt"/>
              </a:rPr>
              <a:t>Injection cap or T-connector</a:t>
            </a:r>
          </a:p>
          <a:p>
            <a:pPr lvl="1">
              <a:defRPr/>
            </a:pPr>
            <a:r>
              <a:rPr lang="en-US" sz="2400" dirty="0">
                <a:latin typeface="+mn-lt"/>
              </a:rPr>
              <a:t>Tape and/or non-absorbable suture</a:t>
            </a:r>
          </a:p>
          <a:p>
            <a:pPr lvl="1">
              <a:defRPr/>
            </a:pPr>
            <a:r>
              <a:rPr lang="en-US" sz="2400" dirty="0">
                <a:latin typeface="+mn-lt"/>
              </a:rPr>
              <a:t>Bandage </a:t>
            </a:r>
            <a:r>
              <a:rPr lang="en-US" sz="2400" dirty="0" smtClean="0">
                <a:latin typeface="+mn-lt"/>
              </a:rPr>
              <a:t>material</a:t>
            </a:r>
            <a:endParaRPr 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52711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2CE354-44E7-410F-9E97-77A90FC40B7A}" type="slidenum">
              <a:rPr lang="en-GB"/>
              <a:pPr/>
              <a:t>12</a:t>
            </a:fld>
            <a:endParaRPr lang="en-GB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304800"/>
            <a:ext cx="7905958" cy="924475"/>
          </a:xfrm>
        </p:spPr>
        <p:txBody>
          <a:bodyPr/>
          <a:lstStyle/>
          <a:p>
            <a:pPr algn="ctr"/>
            <a:r>
              <a:rPr lang="en-US" sz="4400" dirty="0"/>
              <a:t>Peripheral Vein </a:t>
            </a:r>
            <a:r>
              <a:rPr lang="en-US" sz="4400" dirty="0" smtClean="0"/>
              <a:t>Catheterization Procedure </a:t>
            </a:r>
            <a:endParaRPr lang="en-US" sz="4400" dirty="0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807361"/>
            <a:ext cx="8458199" cy="4441039"/>
          </a:xfrm>
          <a:ln/>
        </p:spPr>
        <p:txBody>
          <a:bodyPr>
            <a:normAutofit fontScale="92500"/>
          </a:bodyPr>
          <a:lstStyle/>
          <a:p>
            <a:pPr marL="0" indent="0">
              <a:buNone/>
              <a:defRPr/>
            </a:pPr>
            <a:endParaRPr lang="en-US" dirty="0">
              <a:latin typeface="+mn-lt"/>
              <a:ea typeface="+mn-ea"/>
              <a:cs typeface="+mn-cs"/>
            </a:endParaRPr>
          </a:p>
          <a:p>
            <a:pPr lvl="1">
              <a:defRPr/>
            </a:pPr>
            <a:r>
              <a:rPr lang="en-US" sz="2400" dirty="0">
                <a:latin typeface="+mn-lt"/>
              </a:rPr>
              <a:t>Shave area of insertion site </a:t>
            </a:r>
          </a:p>
          <a:p>
            <a:pPr lvl="1">
              <a:defRPr/>
            </a:pPr>
            <a:r>
              <a:rPr lang="en-US" sz="2400" dirty="0">
                <a:latin typeface="+mn-lt"/>
              </a:rPr>
              <a:t>Surgical prep with antiseptic scrub and solution</a:t>
            </a:r>
          </a:p>
          <a:p>
            <a:pPr lvl="1">
              <a:defRPr/>
            </a:pPr>
            <a:r>
              <a:rPr lang="en-US" sz="2400" dirty="0">
                <a:latin typeface="+mn-lt"/>
              </a:rPr>
              <a:t>Aseptic technique is important to prevent infection</a:t>
            </a:r>
          </a:p>
          <a:p>
            <a:pPr lvl="1">
              <a:defRPr/>
            </a:pPr>
            <a:r>
              <a:rPr lang="en-US" sz="2400" dirty="0">
                <a:latin typeface="+mn-lt"/>
              </a:rPr>
              <a:t>A relief hole may be made with a #11 blade or 20-gauge needle to reduce friction</a:t>
            </a:r>
          </a:p>
          <a:p>
            <a:pPr lvl="2">
              <a:defRPr/>
            </a:pPr>
            <a:r>
              <a:rPr lang="en-US" sz="2200" dirty="0">
                <a:latin typeface="+mn-lt"/>
              </a:rPr>
              <a:t>Indicated in severely dehydrated patients or patients with tough skin</a:t>
            </a:r>
          </a:p>
          <a:p>
            <a:pPr lvl="1">
              <a:defRPr/>
            </a:pPr>
            <a:r>
              <a:rPr lang="en-US" sz="2400" dirty="0">
                <a:latin typeface="+mn-lt"/>
              </a:rPr>
              <a:t>Occlude vein proximal to insertion site with tourniquet or an assistant</a:t>
            </a:r>
          </a:p>
          <a:p>
            <a:pPr>
              <a:defRPr/>
            </a:pPr>
            <a:endParaRPr lang="en-US" sz="24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747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7EB7D5-BA3C-43BB-9CF2-7BA04899F220}" type="slidenum">
              <a:rPr lang="en-GB"/>
              <a:pPr/>
              <a:t>13</a:t>
            </a:fld>
            <a:endParaRPr lang="en-GB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33400"/>
            <a:ext cx="9109364" cy="924475"/>
          </a:xfrm>
        </p:spPr>
        <p:txBody>
          <a:bodyPr/>
          <a:lstStyle/>
          <a:p>
            <a:pPr algn="ctr"/>
            <a:r>
              <a:rPr lang="en-US" sz="4000" dirty="0"/>
              <a:t>Peripheral Vein </a:t>
            </a:r>
            <a:r>
              <a:rPr lang="en-US" sz="4000" dirty="0" smtClean="0"/>
              <a:t>Catheterization Procedure cont..</a:t>
            </a:r>
            <a:endParaRPr lang="en-US" sz="4000" dirty="0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807361"/>
            <a:ext cx="7524955" cy="4051437"/>
          </a:xfrm>
          <a:ln/>
        </p:spPr>
        <p:txBody>
          <a:bodyPr>
            <a:normAutofit/>
          </a:bodyPr>
          <a:lstStyle/>
          <a:p>
            <a:pPr lvl="1">
              <a:lnSpc>
                <a:spcPct val="90000"/>
              </a:lnSpc>
              <a:spcBef>
                <a:spcPts val="1200"/>
              </a:spcBef>
              <a:defRPr/>
            </a:pPr>
            <a:r>
              <a:rPr lang="en-US" sz="2400" dirty="0">
                <a:latin typeface="+mn-lt"/>
              </a:rPr>
              <a:t>Grasp distal portion of leg and extend it to </a:t>
            </a:r>
            <a:r>
              <a:rPr lang="en-US" sz="2400" dirty="0" smtClean="0">
                <a:latin typeface="+mn-lt"/>
              </a:rPr>
              <a:t>help immobilize the vein </a:t>
            </a:r>
            <a:endParaRPr lang="en-US" sz="2400" dirty="0">
              <a:latin typeface="+mn-lt"/>
            </a:endParaRPr>
          </a:p>
          <a:p>
            <a:pPr lvl="1">
              <a:lnSpc>
                <a:spcPct val="90000"/>
              </a:lnSpc>
              <a:spcBef>
                <a:spcPts val="1200"/>
              </a:spcBef>
              <a:defRPr/>
            </a:pPr>
            <a:r>
              <a:rPr lang="en-US" sz="2400" dirty="0">
                <a:latin typeface="+mn-lt"/>
              </a:rPr>
              <a:t>With bevel up, insert catheter through skin or relief hole at approximately 15-degree angle</a:t>
            </a:r>
          </a:p>
          <a:p>
            <a:pPr lvl="1">
              <a:lnSpc>
                <a:spcPct val="90000"/>
              </a:lnSpc>
              <a:spcBef>
                <a:spcPts val="1200"/>
              </a:spcBef>
              <a:defRPr/>
            </a:pPr>
            <a:r>
              <a:rPr lang="en-US" sz="2400" dirty="0">
                <a:latin typeface="+mn-lt"/>
              </a:rPr>
              <a:t>Advance catheter into vessel; when blood flashes in (hub), needle and catheter are advanced together as a unit for an additional 1-4 mm</a:t>
            </a:r>
          </a:p>
        </p:txBody>
      </p:sp>
    </p:spTree>
    <p:extLst>
      <p:ext uri="{BB962C8B-B14F-4D97-AF65-F5344CB8AC3E}">
        <p14:creationId xmlns:p14="http://schemas.microsoft.com/office/powerpoint/2010/main" val="86009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DBA28-52E9-4E00-B96B-0325B2394233}" type="slidenum">
              <a:rPr lang="en-GB"/>
              <a:pPr/>
              <a:t>14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28600" y="675724"/>
            <a:ext cx="8839200" cy="924475"/>
          </a:xfrm>
        </p:spPr>
        <p:txBody>
          <a:bodyPr/>
          <a:lstStyle/>
          <a:p>
            <a:pPr algn="ctr"/>
            <a:r>
              <a:rPr lang="en-US" sz="4000" dirty="0"/>
              <a:t>Peripheral Vein </a:t>
            </a:r>
            <a:r>
              <a:rPr lang="en-US" sz="4000" dirty="0" smtClean="0"/>
              <a:t>Catheterization Procedure cont..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2000" y="2057400"/>
            <a:ext cx="7524955" cy="4051437"/>
          </a:xfrm>
        </p:spPr>
        <p:txBody>
          <a:bodyPr/>
          <a:lstStyle/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sz="2400" dirty="0"/>
              <a:t>Hold needle still and advance the catheter </a:t>
            </a:r>
            <a:r>
              <a:rPr lang="en-US" sz="2400" dirty="0" smtClean="0"/>
              <a:t>ONLY into </a:t>
            </a:r>
            <a:r>
              <a:rPr lang="en-US" sz="2400" dirty="0"/>
              <a:t>vessel 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sz="2400" dirty="0"/>
              <a:t>Cap catheter with an injection cap or T-connector and flush </a:t>
            </a:r>
            <a:r>
              <a:rPr lang="en-US" sz="2400" dirty="0" smtClean="0"/>
              <a:t>catheter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sz="2400" dirty="0" smtClean="0"/>
              <a:t>Secure catheter with tape wrapped around hub of catheter and then around leg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30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33400"/>
            <a:ext cx="7125113" cy="924475"/>
          </a:xfrm>
        </p:spPr>
        <p:txBody>
          <a:bodyPr/>
          <a:lstStyle/>
          <a:p>
            <a:r>
              <a:rPr lang="en-US" dirty="0" smtClean="0"/>
              <a:t>Taping in of Peripheral Catheters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Taping techniques vary from person to persona and  hospital to hospital</a:t>
            </a:r>
          </a:p>
          <a:p>
            <a:r>
              <a:rPr lang="en-US" sz="2400" dirty="0" smtClean="0"/>
              <a:t>There is not one “right way” to tape a catheter in</a:t>
            </a:r>
          </a:p>
          <a:p>
            <a:r>
              <a:rPr lang="en-US" sz="2400" dirty="0" smtClean="0"/>
              <a:t>Always remember to:</a:t>
            </a:r>
          </a:p>
          <a:p>
            <a:pPr lvl="1"/>
            <a:r>
              <a:rPr lang="en-US" sz="2000" dirty="0" smtClean="0"/>
              <a:t>Secure the catheter hub and injection port </a:t>
            </a:r>
          </a:p>
          <a:p>
            <a:pPr lvl="1"/>
            <a:r>
              <a:rPr lang="en-US" sz="2000" dirty="0" smtClean="0"/>
              <a:t>Never secure tape to tightly </a:t>
            </a:r>
          </a:p>
          <a:p>
            <a:pPr lvl="1"/>
            <a:r>
              <a:rPr lang="en-US" sz="2000" dirty="0" smtClean="0"/>
              <a:t>Be sure patients leg is dry prior to applying tape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668297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5E9733-D493-473F-BEF3-F33A1BCED301}" type="slidenum">
              <a:rPr lang="en-GB"/>
              <a:pPr/>
              <a:t>16</a:t>
            </a:fld>
            <a:endParaRPr lang="en-GB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675724"/>
            <a:ext cx="8534400" cy="924475"/>
          </a:xfrm>
        </p:spPr>
        <p:txBody>
          <a:bodyPr/>
          <a:lstStyle/>
          <a:p>
            <a:r>
              <a:rPr lang="en-US" sz="4400" dirty="0"/>
              <a:t>Jugular IV Catheterization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4294967295"/>
          </p:nvPr>
        </p:nvSpPr>
        <p:spPr>
          <a:ln/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sz="2400" dirty="0"/>
              <a:t>P</a:t>
            </a:r>
            <a:r>
              <a:rPr lang="en-US" sz="2400" dirty="0" smtClean="0">
                <a:latin typeface="+mn-lt"/>
                <a:ea typeface="+mn-ea"/>
                <a:cs typeface="+mn-cs"/>
              </a:rPr>
              <a:t>rocedure </a:t>
            </a:r>
            <a:endParaRPr lang="en-US" sz="2400" dirty="0">
              <a:latin typeface="+mn-lt"/>
              <a:ea typeface="+mn-ea"/>
              <a:cs typeface="+mn-cs"/>
            </a:endParaRPr>
          </a:p>
          <a:p>
            <a:pPr lvl="1">
              <a:defRPr/>
            </a:pPr>
            <a:r>
              <a:rPr lang="en-US" sz="2000" dirty="0">
                <a:latin typeface="+mn-lt"/>
              </a:rPr>
              <a:t>Site chosen is shaved and surgically prepped</a:t>
            </a:r>
          </a:p>
          <a:p>
            <a:pPr lvl="1">
              <a:defRPr/>
            </a:pPr>
            <a:r>
              <a:rPr lang="en-US" sz="2000" dirty="0">
                <a:latin typeface="+mn-lt"/>
              </a:rPr>
              <a:t>Wipe or spray with </a:t>
            </a:r>
            <a:r>
              <a:rPr lang="en-US" sz="2000" dirty="0" err="1">
                <a:latin typeface="+mn-lt"/>
              </a:rPr>
              <a:t>betadine</a:t>
            </a:r>
            <a:r>
              <a:rPr lang="en-US" sz="2000" dirty="0">
                <a:latin typeface="+mn-lt"/>
              </a:rPr>
              <a:t> solution, left to dry on</a:t>
            </a:r>
          </a:p>
          <a:p>
            <a:pPr lvl="1">
              <a:defRPr/>
            </a:pPr>
            <a:r>
              <a:rPr lang="en-US" sz="2000" dirty="0">
                <a:latin typeface="+mn-lt"/>
              </a:rPr>
              <a:t>2-5 ml of </a:t>
            </a:r>
            <a:r>
              <a:rPr lang="en-US" sz="2000" dirty="0" err="1">
                <a:latin typeface="+mn-lt"/>
              </a:rPr>
              <a:t>lidocaine</a:t>
            </a:r>
            <a:r>
              <a:rPr lang="en-US" sz="2000" dirty="0">
                <a:latin typeface="+mn-lt"/>
              </a:rPr>
              <a:t> given ID over and above insertion site </a:t>
            </a:r>
          </a:p>
          <a:p>
            <a:pPr lvl="1">
              <a:defRPr/>
            </a:pPr>
            <a:r>
              <a:rPr lang="en-US" sz="2000" dirty="0">
                <a:latin typeface="+mn-lt"/>
              </a:rPr>
              <a:t>Create sterile field by opening sterile gloves, and laying opened catheter on gloves</a:t>
            </a:r>
          </a:p>
          <a:p>
            <a:pPr lvl="1">
              <a:defRPr/>
            </a:pPr>
            <a:r>
              <a:rPr lang="en-US" sz="2000" dirty="0">
                <a:latin typeface="+mn-lt"/>
              </a:rPr>
              <a:t>Other items are either placed on sterile field or in cold sterilization tray</a:t>
            </a:r>
            <a:endParaRPr lang="en-US" sz="2000" dirty="0">
              <a:solidFill>
                <a:schemeClr val="tx2"/>
              </a:solidFill>
              <a:latin typeface="+mn-lt"/>
            </a:endParaRPr>
          </a:p>
          <a:p>
            <a:pPr lvl="1">
              <a:defRPr/>
            </a:pPr>
            <a:r>
              <a:rPr lang="en-US" sz="2000" dirty="0" smtClean="0"/>
              <a:t>Sterile gloves are worn </a:t>
            </a:r>
            <a:endParaRPr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1510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E5000F-5F6C-4C24-AB88-51D83F2A8582}" type="slidenum">
              <a:rPr lang="en-GB"/>
              <a:pPr/>
              <a:t>17</a:t>
            </a:fld>
            <a:endParaRPr lang="en-GB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228600"/>
            <a:ext cx="7125113" cy="924475"/>
          </a:xfrm>
        </p:spPr>
        <p:txBody>
          <a:bodyPr/>
          <a:lstStyle/>
          <a:p>
            <a:r>
              <a:rPr lang="en-US" dirty="0"/>
              <a:t>Jugular IV Catheterization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4294967295"/>
          </p:nvPr>
        </p:nvSpPr>
        <p:spPr>
          <a:ln/>
        </p:spPr>
        <p:txBody>
          <a:bodyPr>
            <a:noAutofit/>
          </a:bodyPr>
          <a:lstStyle/>
          <a:p>
            <a:pPr lvl="1">
              <a:lnSpc>
                <a:spcPct val="90000"/>
              </a:lnSpc>
            </a:pPr>
            <a:r>
              <a:rPr lang="en-US" sz="2000" dirty="0"/>
              <a:t>Hold catheter in dominant hand</a:t>
            </a:r>
            <a:r>
              <a:rPr lang="en-US" sz="2000" dirty="0">
                <a:cs typeface="Arial" pitchFamily="34" charset="0"/>
              </a:rPr>
              <a:t>—</a:t>
            </a:r>
            <a:r>
              <a:rPr lang="en-US" sz="2000" dirty="0"/>
              <a:t>other gloved hand occludes jugular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Insert catheter into skin at approximately 45-degree angle, toward heart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Flash of blood in hub indicates vessel is hit, advance centimeter more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Hold needle still, sliding catheter into vessel; remove needle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Check to make sure vein is still catheterized by applying digital pressure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Attach a PRN or T-port and suture catheter into place</a:t>
            </a:r>
            <a:endParaRPr 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10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83C44-AFAD-48EB-A26F-9152A778F582}" type="slidenum">
              <a:rPr lang="en-GB"/>
              <a:pPr/>
              <a:t>18</a:t>
            </a:fld>
            <a:endParaRPr lang="en-GB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304800"/>
            <a:ext cx="7125113" cy="924475"/>
          </a:xfrm>
        </p:spPr>
        <p:txBody>
          <a:bodyPr/>
          <a:lstStyle/>
          <a:p>
            <a:r>
              <a:rPr lang="en-US" dirty="0"/>
              <a:t>Jugular IV Catheterization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807361"/>
            <a:ext cx="7524955" cy="4051437"/>
          </a:xfrm>
          <a:ln/>
        </p:spPr>
        <p:txBody>
          <a:bodyPr/>
          <a:lstStyle/>
          <a:p>
            <a:pPr lvl="1">
              <a:defRPr/>
            </a:pPr>
            <a:r>
              <a:rPr lang="en-US" sz="2400" dirty="0">
                <a:latin typeface="+mn-lt"/>
              </a:rPr>
              <a:t>Apply small amount of antibacterial ointment before placing wrap over catheter</a:t>
            </a:r>
          </a:p>
          <a:p>
            <a:pPr lvl="1">
              <a:defRPr/>
            </a:pPr>
            <a:r>
              <a:rPr lang="en-US" sz="2400" dirty="0">
                <a:latin typeface="+mn-lt"/>
              </a:rPr>
              <a:t>Wrap neck or apply stents over catheters to stabilize them and to prevent them from getting rubbed out</a:t>
            </a:r>
          </a:p>
          <a:p>
            <a:pPr>
              <a:defRPr/>
            </a:pPr>
            <a:endParaRPr lang="en-US" dirty="0">
              <a:latin typeface="+mn-lt"/>
              <a:ea typeface="+mn-ea"/>
              <a:cs typeface="+mn-cs"/>
            </a:endParaRPr>
          </a:p>
          <a:p>
            <a:pPr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293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E450A-F081-44DA-AACD-62BF1FD25793}" type="slidenum">
              <a:rPr lang="en-GB"/>
              <a:pPr/>
              <a:t>19</a:t>
            </a:fld>
            <a:endParaRPr lang="en-GB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457200"/>
            <a:ext cx="7125113" cy="924475"/>
          </a:xfrm>
        </p:spPr>
        <p:txBody>
          <a:bodyPr/>
          <a:lstStyle/>
          <a:p>
            <a:r>
              <a:rPr lang="en-US" dirty="0"/>
              <a:t>IV Catheter Maintenance</a:t>
            </a:r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828800"/>
            <a:ext cx="8458200" cy="4051437"/>
          </a:xfrm>
        </p:spPr>
        <p:txBody>
          <a:bodyPr/>
          <a:lstStyle/>
          <a:p>
            <a:pPr>
              <a:defRPr/>
            </a:pPr>
            <a:r>
              <a:rPr lang="en-US" sz="2400" dirty="0">
                <a:latin typeface="+mn-lt"/>
                <a:ea typeface="+mn-ea"/>
                <a:cs typeface="+mn-cs"/>
              </a:rPr>
              <a:t>If any of these things occur, remove catheter and place a new one in a different location:</a:t>
            </a:r>
          </a:p>
          <a:p>
            <a:pPr lvl="1">
              <a:defRPr/>
            </a:pPr>
            <a:r>
              <a:rPr lang="en-US" sz="2000" dirty="0">
                <a:latin typeface="+mn-lt"/>
              </a:rPr>
              <a:t>Phlebitis</a:t>
            </a:r>
          </a:p>
          <a:p>
            <a:pPr lvl="1">
              <a:defRPr/>
            </a:pPr>
            <a:r>
              <a:rPr lang="en-US" sz="2000" dirty="0">
                <a:latin typeface="+mn-lt"/>
              </a:rPr>
              <a:t>Infection</a:t>
            </a:r>
          </a:p>
          <a:p>
            <a:pPr lvl="1">
              <a:defRPr/>
            </a:pPr>
            <a:r>
              <a:rPr lang="en-US" sz="2000" dirty="0">
                <a:latin typeface="+mn-lt"/>
              </a:rPr>
              <a:t>Thrombosis</a:t>
            </a:r>
          </a:p>
          <a:p>
            <a:pPr lvl="1">
              <a:defRPr/>
            </a:pPr>
            <a:r>
              <a:rPr lang="en-US" sz="2000" dirty="0">
                <a:latin typeface="+mn-lt"/>
              </a:rPr>
              <a:t>Leaking at insertion site by itself or during a flush</a:t>
            </a:r>
          </a:p>
          <a:p>
            <a:pPr lvl="1">
              <a:defRPr/>
            </a:pPr>
            <a:r>
              <a:rPr lang="en-US" sz="2000" dirty="0">
                <a:latin typeface="+mn-lt"/>
              </a:rPr>
              <a:t>Pain upon injection </a:t>
            </a:r>
          </a:p>
          <a:p>
            <a:pPr lvl="1">
              <a:defRPr/>
            </a:pPr>
            <a:r>
              <a:rPr lang="en-US" sz="2000" dirty="0">
                <a:latin typeface="+mn-lt"/>
              </a:rPr>
              <a:t>Any portion of the catheter is exposed</a:t>
            </a:r>
          </a:p>
        </p:txBody>
      </p:sp>
    </p:spTree>
    <p:extLst>
      <p:ext uri="{BB962C8B-B14F-4D97-AF65-F5344CB8AC3E}">
        <p14:creationId xmlns:p14="http://schemas.microsoft.com/office/powerpoint/2010/main" val="129760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7524955" cy="1219199"/>
          </a:xfrm>
        </p:spPr>
        <p:txBody>
          <a:bodyPr/>
          <a:lstStyle/>
          <a:p>
            <a:r>
              <a:rPr lang="en-US" sz="4400" dirty="0" smtClean="0"/>
              <a:t>Learning Objectives 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133600"/>
            <a:ext cx="7125112" cy="405143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sz="2400" dirty="0"/>
              <a:t>Describe the procedure for placement and care of a peripheral intravenous catheter </a:t>
            </a:r>
            <a:endParaRPr lang="en-GB" sz="2400" dirty="0" smtClean="0"/>
          </a:p>
          <a:p>
            <a:pPr marL="0" indent="0">
              <a:buNone/>
              <a:defRPr/>
            </a:pPr>
            <a:endParaRPr lang="en-US" sz="2400" dirty="0"/>
          </a:p>
          <a:p>
            <a:pPr>
              <a:defRPr/>
            </a:pPr>
            <a:r>
              <a:rPr lang="en-GB" sz="2400" dirty="0"/>
              <a:t>Describe the indications and procedure for placement and care of a jugular catheter </a:t>
            </a:r>
            <a:endParaRPr lang="en-GB" sz="2400" dirty="0" smtClean="0"/>
          </a:p>
          <a:p>
            <a:pPr marL="0" indent="0">
              <a:buNone/>
              <a:defRPr/>
            </a:pPr>
            <a:endParaRPr lang="en-US" sz="2400" dirty="0"/>
          </a:p>
          <a:p>
            <a:pPr>
              <a:defRPr/>
            </a:pPr>
            <a:r>
              <a:rPr lang="en-GB" sz="2400" dirty="0"/>
              <a:t>List requirements for monitoring of patients with intravenous catheters 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482580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73569-7CD0-487A-AC7C-37FD192BD86A}" type="slidenum">
              <a:rPr lang="en-GB"/>
              <a:pPr/>
              <a:t>20</a:t>
            </a:fld>
            <a:endParaRPr lang="en-GB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IV Catheter Maintenance</a:t>
            </a:r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828800"/>
            <a:ext cx="7753557" cy="405143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>
                <a:latin typeface="+mn-lt"/>
              </a:rPr>
              <a:t>If catheter site looks good, then clean with </a:t>
            </a:r>
            <a:r>
              <a:rPr lang="en-US" sz="2400" dirty="0" err="1">
                <a:latin typeface="+mn-lt"/>
              </a:rPr>
              <a:t>iodophor</a:t>
            </a:r>
            <a:r>
              <a:rPr lang="en-US" sz="2400" dirty="0">
                <a:latin typeface="+mn-lt"/>
              </a:rPr>
              <a:t> or </a:t>
            </a:r>
            <a:r>
              <a:rPr lang="en-US" sz="2400" dirty="0" err="1">
                <a:latin typeface="+mn-lt"/>
              </a:rPr>
              <a:t>chlorhexidine</a:t>
            </a:r>
            <a:r>
              <a:rPr lang="en-US" sz="2400" dirty="0">
                <a:latin typeface="+mn-lt"/>
              </a:rPr>
              <a:t> solution</a:t>
            </a:r>
          </a:p>
          <a:p>
            <a:pPr>
              <a:defRPr/>
            </a:pPr>
            <a:r>
              <a:rPr lang="en-US" sz="2400" dirty="0" smtClean="0">
                <a:latin typeface="+mn-lt"/>
              </a:rPr>
              <a:t>Recommended </a:t>
            </a:r>
            <a:r>
              <a:rPr lang="en-US" sz="2400" dirty="0">
                <a:latin typeface="+mn-lt"/>
              </a:rPr>
              <a:t>not to leave a catheter in place longer than 72 hours</a:t>
            </a:r>
          </a:p>
          <a:p>
            <a:pPr>
              <a:defRPr/>
            </a:pPr>
            <a:r>
              <a:rPr lang="en-US" sz="2400" dirty="0">
                <a:latin typeface="+mn-lt"/>
              </a:rPr>
              <a:t>If bandage gets wet, reason should be identified and bandage changed</a:t>
            </a:r>
          </a:p>
        </p:txBody>
      </p:sp>
    </p:spTree>
    <p:extLst>
      <p:ext uri="{BB962C8B-B14F-4D97-AF65-F5344CB8AC3E}">
        <p14:creationId xmlns:p14="http://schemas.microsoft.com/office/powerpoint/2010/main" val="3842660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5B46A-EFD1-48C1-A1AB-1C2FACBC1107}" type="slidenum">
              <a:rPr lang="en-GB"/>
              <a:pPr/>
              <a:t>21</a:t>
            </a:fld>
            <a:endParaRPr lang="en-GB"/>
          </a:p>
        </p:txBody>
      </p:sp>
      <p:sp>
        <p:nvSpPr>
          <p:cNvPr id="91142" name="Rectangle 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IV Catheter Maintenance</a:t>
            </a:r>
          </a:p>
        </p:txBody>
      </p:sp>
      <p:sp>
        <p:nvSpPr>
          <p:cNvPr id="91143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807361"/>
            <a:ext cx="8077200" cy="405143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>
                <a:latin typeface="+mn-lt"/>
                <a:ea typeface="+mn-ea"/>
                <a:cs typeface="+mn-cs"/>
              </a:rPr>
              <a:t>If patient is </a:t>
            </a:r>
            <a:r>
              <a:rPr lang="en-US" sz="2400" dirty="0" smtClean="0"/>
              <a:t>chewing at</a:t>
            </a:r>
            <a:r>
              <a:rPr lang="en-US" sz="2400" dirty="0" smtClean="0">
                <a:latin typeface="+mn-lt"/>
                <a:ea typeface="+mn-ea"/>
                <a:cs typeface="+mn-cs"/>
              </a:rPr>
              <a:t> </a:t>
            </a:r>
            <a:r>
              <a:rPr lang="en-US" sz="2400" dirty="0">
                <a:latin typeface="+mn-lt"/>
                <a:ea typeface="+mn-ea"/>
                <a:cs typeface="+mn-cs"/>
              </a:rPr>
              <a:t>bandage, reason should be investigated</a:t>
            </a:r>
          </a:p>
          <a:p>
            <a:pPr>
              <a:defRPr/>
            </a:pPr>
            <a:r>
              <a:rPr lang="en-US" sz="2400" dirty="0">
                <a:latin typeface="+mn-lt"/>
                <a:ea typeface="+mn-ea"/>
                <a:cs typeface="+mn-cs"/>
              </a:rPr>
              <a:t>Catheters not continuously used should be flushed with 4 U/ml of heparinized saline (1000 units/ 250 ml normal saline) every 4 hours</a:t>
            </a:r>
          </a:p>
          <a:p>
            <a:pPr>
              <a:defRPr/>
            </a:pPr>
            <a:r>
              <a:rPr lang="en-US" sz="2400" dirty="0">
                <a:latin typeface="+mn-lt"/>
                <a:ea typeface="+mn-ea"/>
                <a:cs typeface="+mn-cs"/>
              </a:rPr>
              <a:t>Bags of heparinized saline are discarded every 12-24 hours to minimize risk of </a:t>
            </a:r>
            <a:r>
              <a:rPr lang="en-US" sz="2400" dirty="0" smtClean="0">
                <a:latin typeface="+mn-lt"/>
                <a:ea typeface="+mn-ea"/>
                <a:cs typeface="+mn-cs"/>
              </a:rPr>
              <a:t>contamination</a:t>
            </a:r>
            <a:endParaRPr lang="en-US" sz="24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678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71180-1779-4550-9AA4-6039AFD39E21}" type="slidenum">
              <a:rPr lang="en-GB"/>
              <a:pPr/>
              <a:t>3</a:t>
            </a:fld>
            <a:endParaRPr lang="en-GB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1295400"/>
            <a:ext cx="8610600" cy="924475"/>
          </a:xfrm>
        </p:spPr>
        <p:txBody>
          <a:bodyPr/>
          <a:lstStyle/>
          <a:p>
            <a:r>
              <a:rPr lang="en-US" sz="4400" dirty="0"/>
              <a:t>IV </a:t>
            </a:r>
            <a:r>
              <a:rPr lang="en-US" sz="4400" dirty="0" smtClean="0"/>
              <a:t>Catheterization Used for:</a:t>
            </a:r>
            <a:endParaRPr lang="en-US" sz="4400" dirty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" y="1676400"/>
            <a:ext cx="8229600" cy="3733801"/>
          </a:xfrm>
          <a:ln/>
        </p:spPr>
        <p:txBody>
          <a:bodyPr>
            <a:noAutofit/>
          </a:bodyPr>
          <a:lstStyle/>
          <a:p>
            <a:pPr marL="457200" lvl="1" indent="0" algn="ctr">
              <a:buNone/>
              <a:defRPr/>
            </a:pPr>
            <a:r>
              <a:rPr lang="en-US" sz="2800" dirty="0" smtClean="0">
                <a:latin typeface="+mn-lt"/>
              </a:rPr>
              <a:t>Temporary </a:t>
            </a:r>
            <a:r>
              <a:rPr lang="en-US" sz="2800" dirty="0">
                <a:latin typeface="+mn-lt"/>
              </a:rPr>
              <a:t>access for medications, fluid and electrolyte replacement therapy, or transfusion of blood </a:t>
            </a:r>
            <a:r>
              <a:rPr lang="en-US" sz="2800" dirty="0" smtClean="0">
                <a:latin typeface="+mn-lt"/>
              </a:rPr>
              <a:t>products</a:t>
            </a:r>
          </a:p>
        </p:txBody>
      </p:sp>
    </p:spTree>
    <p:extLst>
      <p:ext uri="{BB962C8B-B14F-4D97-AF65-F5344CB8AC3E}">
        <p14:creationId xmlns:p14="http://schemas.microsoft.com/office/powerpoint/2010/main" val="20580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5724"/>
            <a:ext cx="7677355" cy="924475"/>
          </a:xfrm>
        </p:spPr>
        <p:txBody>
          <a:bodyPr/>
          <a:lstStyle/>
          <a:p>
            <a:r>
              <a:rPr lang="en-US" sz="4400" dirty="0" smtClean="0"/>
              <a:t>IV Catheterization 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2" y="1807361"/>
            <a:ext cx="7372557" cy="4051437"/>
          </a:xfrm>
        </p:spPr>
        <p:txBody>
          <a:bodyPr/>
          <a:lstStyle/>
          <a:p>
            <a:pPr marL="457200" lvl="1" indent="0">
              <a:buNone/>
              <a:defRPr/>
            </a:pPr>
            <a:endParaRPr lang="en-US" sz="2400" dirty="0"/>
          </a:p>
          <a:p>
            <a:pPr lvl="1">
              <a:defRPr/>
            </a:pPr>
            <a:r>
              <a:rPr lang="en-US" sz="2800" dirty="0"/>
              <a:t>Catheter site selection depends on:</a:t>
            </a:r>
          </a:p>
          <a:p>
            <a:pPr lvl="2">
              <a:defRPr/>
            </a:pPr>
            <a:r>
              <a:rPr lang="en-US" sz="2200" dirty="0"/>
              <a:t> </a:t>
            </a:r>
            <a:r>
              <a:rPr lang="en-US" sz="2400" dirty="0"/>
              <a:t>Available vessels</a:t>
            </a:r>
          </a:p>
          <a:p>
            <a:pPr lvl="2">
              <a:defRPr/>
            </a:pPr>
            <a:r>
              <a:rPr lang="en-US" sz="2400" dirty="0"/>
              <a:t> Condition of vessels </a:t>
            </a:r>
          </a:p>
          <a:p>
            <a:pPr lvl="2">
              <a:defRPr/>
            </a:pPr>
            <a:r>
              <a:rPr lang="en-US" sz="2400" dirty="0"/>
              <a:t> Patient</a:t>
            </a:r>
          </a:p>
          <a:p>
            <a:pPr lvl="2">
              <a:defRPr/>
            </a:pPr>
            <a:r>
              <a:rPr lang="en-US" sz="2400" dirty="0"/>
              <a:t> Expense</a:t>
            </a:r>
          </a:p>
          <a:p>
            <a:pPr lvl="2">
              <a:defRPr/>
            </a:pPr>
            <a:r>
              <a:rPr lang="en-US" sz="2400" dirty="0"/>
              <a:t> Urgency of situation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3075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08E31-6D8B-40EC-906E-F1D1C4191290}" type="slidenum">
              <a:rPr lang="en-GB"/>
              <a:pPr/>
              <a:t>5</a:t>
            </a:fld>
            <a:endParaRPr lang="en-GB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304800"/>
            <a:ext cx="8229600" cy="924475"/>
          </a:xfrm>
        </p:spPr>
        <p:txBody>
          <a:bodyPr/>
          <a:lstStyle/>
          <a:p>
            <a:r>
              <a:rPr lang="en-US" sz="4400" dirty="0"/>
              <a:t>IV </a:t>
            </a:r>
            <a:r>
              <a:rPr lang="en-US" sz="4400" dirty="0" smtClean="0"/>
              <a:t>Catheterization</a:t>
            </a:r>
            <a:endParaRPr lang="en-US" sz="4400" dirty="0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1447800" y="1600200"/>
            <a:ext cx="7982155" cy="4334798"/>
          </a:xfrm>
        </p:spPr>
        <p:txBody>
          <a:bodyPr/>
          <a:lstStyle/>
          <a:p>
            <a:pPr>
              <a:defRPr/>
            </a:pPr>
            <a:r>
              <a:rPr lang="en-US" sz="2800" dirty="0">
                <a:latin typeface="+mn-lt"/>
                <a:ea typeface="+mn-ea"/>
                <a:cs typeface="+mn-cs"/>
              </a:rPr>
              <a:t>Complications</a:t>
            </a:r>
          </a:p>
          <a:p>
            <a:pPr lvl="1">
              <a:defRPr/>
            </a:pPr>
            <a:r>
              <a:rPr lang="en-US" sz="2400" dirty="0">
                <a:latin typeface="+mn-lt"/>
              </a:rPr>
              <a:t>Phlebitis</a:t>
            </a:r>
          </a:p>
          <a:p>
            <a:pPr lvl="1">
              <a:defRPr/>
            </a:pPr>
            <a:r>
              <a:rPr lang="en-US" sz="2400" dirty="0" smtClean="0">
                <a:latin typeface="+mn-lt"/>
              </a:rPr>
              <a:t>Local </a:t>
            </a:r>
            <a:r>
              <a:rPr lang="en-US" sz="2400" dirty="0">
                <a:latin typeface="+mn-lt"/>
              </a:rPr>
              <a:t>cellulitis</a:t>
            </a:r>
          </a:p>
          <a:p>
            <a:pPr lvl="1">
              <a:defRPr/>
            </a:pPr>
            <a:r>
              <a:rPr lang="en-US" sz="2400" dirty="0">
                <a:latin typeface="+mn-lt"/>
              </a:rPr>
              <a:t>Septicemia </a:t>
            </a:r>
          </a:p>
          <a:p>
            <a:pPr lvl="1">
              <a:defRPr/>
            </a:pPr>
            <a:r>
              <a:rPr lang="en-US" sz="2400" dirty="0">
                <a:latin typeface="+mn-lt"/>
              </a:rPr>
              <a:t>Collapsed veins or hematomas rendering veins unusable </a:t>
            </a:r>
          </a:p>
          <a:p>
            <a:pPr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9183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A8525-2894-401B-A829-A16EC3910007}" type="slidenum">
              <a:rPr lang="en-GB"/>
              <a:pPr/>
              <a:t>6</a:t>
            </a:fld>
            <a:endParaRPr lang="en-GB"/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152400"/>
            <a:ext cx="8686800" cy="924475"/>
          </a:xfrm>
        </p:spPr>
        <p:txBody>
          <a:bodyPr/>
          <a:lstStyle/>
          <a:p>
            <a:r>
              <a:rPr lang="en-US" sz="4400" dirty="0"/>
              <a:t>IV </a:t>
            </a:r>
            <a:r>
              <a:rPr lang="en-US" sz="4400" dirty="0" smtClean="0"/>
              <a:t>Catheterization Types </a:t>
            </a:r>
            <a:endParaRPr lang="en-US" sz="4400" dirty="0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295400"/>
            <a:ext cx="7582312" cy="51816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sz="2800" dirty="0">
                <a:solidFill>
                  <a:srgbClr val="00B0F0"/>
                </a:solidFill>
                <a:latin typeface="+mn-lt"/>
                <a:ea typeface="+mn-ea"/>
                <a:cs typeface="+mn-cs"/>
              </a:rPr>
              <a:t>Winged needle (butterfly) catheter</a:t>
            </a:r>
          </a:p>
          <a:p>
            <a:pPr lvl="1">
              <a:defRPr/>
            </a:pPr>
            <a:r>
              <a:rPr lang="en-US" sz="2400" dirty="0"/>
              <a:t>Plastic wings on needle shaft  facilitate placement and </a:t>
            </a:r>
            <a:r>
              <a:rPr lang="en-US" sz="2400" dirty="0" smtClean="0"/>
              <a:t>taping (if needed) </a:t>
            </a:r>
            <a:endParaRPr lang="en-US" sz="2400" dirty="0"/>
          </a:p>
          <a:p>
            <a:pPr lvl="1">
              <a:defRPr/>
            </a:pPr>
            <a:r>
              <a:rPr lang="en-US" sz="2400" dirty="0"/>
              <a:t>Tubing extending from needle to syringe connector port allows maneuverability</a:t>
            </a:r>
          </a:p>
          <a:p>
            <a:pPr lvl="1">
              <a:defRPr/>
            </a:pPr>
            <a:r>
              <a:rPr lang="en-US" sz="2400" dirty="0"/>
              <a:t>Is for </a:t>
            </a:r>
            <a:r>
              <a:rPr lang="en-US" sz="2400" b="1" dirty="0"/>
              <a:t>short-term use</a:t>
            </a:r>
          </a:p>
          <a:p>
            <a:pPr lvl="1">
              <a:defRPr/>
            </a:pPr>
            <a:r>
              <a:rPr lang="en-US" sz="2400" dirty="0" smtClean="0"/>
              <a:t>Used for:</a:t>
            </a:r>
            <a:endParaRPr lang="en-US" sz="2400" dirty="0"/>
          </a:p>
          <a:p>
            <a:pPr lvl="2">
              <a:defRPr/>
            </a:pPr>
            <a:r>
              <a:rPr lang="en-US" sz="2400" dirty="0" smtClean="0"/>
              <a:t>blood </a:t>
            </a:r>
            <a:r>
              <a:rPr lang="en-US" sz="2400" dirty="0"/>
              <a:t>collection </a:t>
            </a:r>
          </a:p>
          <a:p>
            <a:pPr lvl="2">
              <a:defRPr/>
            </a:pPr>
            <a:r>
              <a:rPr lang="en-US" sz="2400" dirty="0" smtClean="0"/>
              <a:t>Administration </a:t>
            </a:r>
            <a:r>
              <a:rPr lang="en-US" sz="2400" dirty="0"/>
              <a:t>of non-irritating medications </a:t>
            </a:r>
          </a:p>
          <a:p>
            <a:pPr lvl="1">
              <a:defRPr/>
            </a:pPr>
            <a:r>
              <a:rPr lang="en-US" sz="2400" dirty="0"/>
              <a:t>Moves out of vessel easily because of </a:t>
            </a:r>
            <a:r>
              <a:rPr lang="en-US" sz="2400" dirty="0" smtClean="0"/>
              <a:t>needle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7421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7753555" cy="924475"/>
          </a:xfrm>
        </p:spPr>
        <p:txBody>
          <a:bodyPr/>
          <a:lstStyle/>
          <a:p>
            <a:r>
              <a:rPr lang="en-US" sz="4400" dirty="0"/>
              <a:t>IV </a:t>
            </a:r>
            <a:r>
              <a:rPr lang="en-US" sz="4400" dirty="0" smtClean="0"/>
              <a:t>Catheter </a:t>
            </a:r>
            <a:r>
              <a:rPr lang="en-US" sz="4400" dirty="0"/>
              <a:t>Types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07361"/>
            <a:ext cx="8000999" cy="482203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 smtClean="0">
                <a:solidFill>
                  <a:srgbClr val="00B0F0"/>
                </a:solidFill>
              </a:rPr>
              <a:t> Over-the-needle </a:t>
            </a:r>
            <a:r>
              <a:rPr lang="en-US" sz="2800" dirty="0">
                <a:solidFill>
                  <a:srgbClr val="00B0F0"/>
                </a:solidFill>
              </a:rPr>
              <a:t>catheter</a:t>
            </a:r>
          </a:p>
          <a:p>
            <a:pPr lvl="1">
              <a:defRPr/>
            </a:pPr>
            <a:r>
              <a:rPr lang="en-US" sz="2400" dirty="0"/>
              <a:t>Used primarily for peripheral vein </a:t>
            </a:r>
            <a:r>
              <a:rPr lang="en-US" sz="2400" dirty="0" smtClean="0"/>
              <a:t>catheterization</a:t>
            </a:r>
          </a:p>
          <a:p>
            <a:pPr lvl="1">
              <a:defRPr/>
            </a:pPr>
            <a:r>
              <a:rPr lang="en-US" sz="2400" dirty="0" smtClean="0"/>
              <a:t>Come in many different sizes (gauges) that coordinate (color) with needle sizes </a:t>
            </a:r>
            <a:endParaRPr lang="en-US" sz="2400" dirty="0"/>
          </a:p>
          <a:p>
            <a:pPr lvl="1">
              <a:defRPr/>
            </a:pPr>
            <a:r>
              <a:rPr lang="en-US" sz="2400" dirty="0"/>
              <a:t>Needlepoint extends beyond catheter tip for entry into </a:t>
            </a:r>
            <a:r>
              <a:rPr lang="en-US" sz="2400" dirty="0" smtClean="0"/>
              <a:t>vein</a:t>
            </a:r>
          </a:p>
          <a:p>
            <a:pPr lvl="1">
              <a:defRPr/>
            </a:pPr>
            <a:r>
              <a:rPr lang="en-US" sz="2400" dirty="0"/>
              <a:t>Once catheter is placed, needle is withdrawn from insertion site</a:t>
            </a:r>
            <a:endParaRPr lang="en-US" sz="2400" dirty="0" smtClean="0"/>
          </a:p>
          <a:p>
            <a:pPr marL="457200" lvl="1" indent="0">
              <a:buNone/>
              <a:defRPr/>
            </a:pPr>
            <a:r>
              <a:rPr lang="en-US" sz="2400" dirty="0" smtClean="0">
                <a:solidFill>
                  <a:srgbClr val="00B0F0"/>
                </a:solidFill>
              </a:rPr>
              <a:t>		MOST COMMON IV CATHETER USED </a:t>
            </a:r>
            <a:endParaRPr lang="en-US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14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589125-94BF-4D42-A983-1D07637E86BC}" type="slidenum">
              <a:rPr lang="en-GB"/>
              <a:pPr/>
              <a:t>8</a:t>
            </a:fld>
            <a:endParaRPr lang="en-GB"/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304800"/>
            <a:ext cx="7677355" cy="924475"/>
          </a:xfrm>
        </p:spPr>
        <p:txBody>
          <a:bodyPr/>
          <a:lstStyle/>
          <a:p>
            <a:r>
              <a:rPr lang="en-US" sz="4400" dirty="0"/>
              <a:t>IV </a:t>
            </a:r>
            <a:r>
              <a:rPr lang="en-US" sz="4400" dirty="0" smtClean="0"/>
              <a:t>Catheter Types </a:t>
            </a:r>
            <a:endParaRPr lang="en-US" sz="4400" dirty="0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1447801"/>
            <a:ext cx="7696200" cy="441099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 smtClean="0">
                <a:solidFill>
                  <a:srgbClr val="00B0F0"/>
                </a:solidFill>
                <a:latin typeface="+mn-lt"/>
                <a:ea typeface="+mn-ea"/>
                <a:cs typeface="+mn-cs"/>
              </a:rPr>
              <a:t> Through-the-needle</a:t>
            </a:r>
            <a:r>
              <a:rPr lang="en-US" sz="2800" dirty="0" smtClean="0">
                <a:latin typeface="+mn-lt"/>
                <a:ea typeface="+mn-ea"/>
                <a:cs typeface="+mn-cs"/>
              </a:rPr>
              <a:t> </a:t>
            </a:r>
            <a:endParaRPr lang="en-US" sz="2800" dirty="0">
              <a:latin typeface="+mn-lt"/>
              <a:ea typeface="+mn-ea"/>
              <a:cs typeface="+mn-cs"/>
            </a:endParaRPr>
          </a:p>
          <a:p>
            <a:pPr lvl="1">
              <a:defRPr/>
            </a:pPr>
            <a:r>
              <a:rPr lang="en-US" sz="2400" dirty="0">
                <a:latin typeface="+mn-lt"/>
              </a:rPr>
              <a:t>Usually longer than over-the-needle catheters (8- to 12-inch) and are primarily used for jugular vein </a:t>
            </a:r>
          </a:p>
          <a:p>
            <a:pPr lvl="1">
              <a:defRPr/>
            </a:pPr>
            <a:r>
              <a:rPr lang="en-US" sz="2400" dirty="0">
                <a:latin typeface="+mn-lt"/>
              </a:rPr>
              <a:t>Once catheter is placed, needle is withdrawn from insertion site and a needle guard is placed over needle</a:t>
            </a:r>
          </a:p>
          <a:p>
            <a:pPr lvl="1">
              <a:defRPr/>
            </a:pPr>
            <a:r>
              <a:rPr lang="en-US" sz="2400" dirty="0">
                <a:latin typeface="+mn-lt"/>
              </a:rPr>
              <a:t>Protects needle from sticking animal and shearing </a:t>
            </a:r>
            <a:r>
              <a:rPr lang="en-US" sz="2400" dirty="0" smtClean="0">
                <a:latin typeface="+mn-lt"/>
              </a:rPr>
              <a:t>catheter</a:t>
            </a:r>
            <a:endParaRPr 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52158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125113" cy="924475"/>
          </a:xfrm>
        </p:spPr>
        <p:txBody>
          <a:bodyPr/>
          <a:lstStyle/>
          <a:p>
            <a:r>
              <a:rPr lang="en-US" sz="4400" dirty="0" smtClean="0"/>
              <a:t>IV Catheter Types  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7125112" cy="48006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 smtClean="0">
                <a:solidFill>
                  <a:srgbClr val="00B0F0"/>
                </a:solidFill>
              </a:rPr>
              <a:t> Multi-lumen </a:t>
            </a:r>
            <a:r>
              <a:rPr lang="en-US" sz="2800" dirty="0">
                <a:solidFill>
                  <a:srgbClr val="00B0F0"/>
                </a:solidFill>
              </a:rPr>
              <a:t>catheter </a:t>
            </a:r>
          </a:p>
          <a:p>
            <a:pPr lvl="1">
              <a:defRPr/>
            </a:pPr>
            <a:r>
              <a:rPr lang="en-US" sz="2400" dirty="0"/>
              <a:t>Have two to three separate lumens allowing simultaneous infusions at one catheter site</a:t>
            </a:r>
          </a:p>
          <a:p>
            <a:pPr lvl="1">
              <a:defRPr/>
            </a:pPr>
            <a:r>
              <a:rPr lang="en-US" sz="2400" dirty="0"/>
              <a:t>Placement is usually completed </a:t>
            </a:r>
            <a:r>
              <a:rPr lang="en-US" sz="2400" dirty="0" smtClean="0"/>
              <a:t>per- </a:t>
            </a:r>
            <a:r>
              <a:rPr lang="en-US" sz="2400" dirty="0" err="1" smtClean="0"/>
              <a:t>cutaneously</a:t>
            </a:r>
            <a:r>
              <a:rPr lang="en-US" sz="2400" dirty="0" smtClean="0"/>
              <a:t> </a:t>
            </a:r>
            <a:r>
              <a:rPr lang="en-US" sz="2400" dirty="0"/>
              <a:t>with a </a:t>
            </a:r>
            <a:r>
              <a:rPr lang="en-US" sz="2400" dirty="0" err="1"/>
              <a:t>guidewire</a:t>
            </a:r>
            <a:endParaRPr lang="en-US" sz="2400" dirty="0"/>
          </a:p>
          <a:p>
            <a:pPr lvl="1">
              <a:defRPr/>
            </a:pPr>
            <a:r>
              <a:rPr lang="en-US" sz="2400" dirty="0"/>
              <a:t>More expensive than other </a:t>
            </a:r>
            <a:r>
              <a:rPr lang="en-US" sz="2400" dirty="0" smtClean="0"/>
              <a:t>catheters</a:t>
            </a:r>
          </a:p>
          <a:p>
            <a:pPr marL="457200" lvl="1" indent="0">
              <a:buNone/>
              <a:defRPr/>
            </a:pPr>
            <a:endParaRPr lang="en-US" sz="2400" dirty="0"/>
          </a:p>
          <a:p>
            <a:pPr marL="457200" lvl="1" indent="0">
              <a:buNone/>
              <a:defRPr/>
            </a:pPr>
            <a:r>
              <a:rPr lang="en-US" sz="2400" dirty="0" smtClean="0"/>
              <a:t>Used primarily in Jugular catheterization 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592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mmer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Summer</Template>
  <TotalTime>3469</TotalTime>
  <Words>1081</Words>
  <Application>Microsoft Office PowerPoint</Application>
  <PresentationFormat>On-screen Show (4:3)</PresentationFormat>
  <Paragraphs>166</Paragraphs>
  <Slides>21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Summer</vt:lpstr>
      <vt:lpstr>IV Catheterization VTHT 1491- Special Topics Ms. Liddell </vt:lpstr>
      <vt:lpstr>Learning Objectives </vt:lpstr>
      <vt:lpstr>IV Catheterization Used for:</vt:lpstr>
      <vt:lpstr>IV Catheterization </vt:lpstr>
      <vt:lpstr>IV Catheterization</vt:lpstr>
      <vt:lpstr>IV Catheterization Types </vt:lpstr>
      <vt:lpstr>IV Catheter Types </vt:lpstr>
      <vt:lpstr>IV Catheter Types </vt:lpstr>
      <vt:lpstr>IV Catheter Types  </vt:lpstr>
      <vt:lpstr>Peripheral Catheterization Sites  </vt:lpstr>
      <vt:lpstr>Peripheral Vein Catheterization Supplies </vt:lpstr>
      <vt:lpstr>Peripheral Vein Catheterization Procedure </vt:lpstr>
      <vt:lpstr>Peripheral Vein Catheterization Procedure cont..</vt:lpstr>
      <vt:lpstr>Peripheral Vein Catheterization Procedure cont..</vt:lpstr>
      <vt:lpstr>Taping in of Peripheral Catheters </vt:lpstr>
      <vt:lpstr>Jugular IV Catheterization</vt:lpstr>
      <vt:lpstr>Jugular IV Catheterization</vt:lpstr>
      <vt:lpstr>Jugular IV Catheterization</vt:lpstr>
      <vt:lpstr>IV Catheter Maintenance</vt:lpstr>
      <vt:lpstr>IV Catheter Maintenance</vt:lpstr>
      <vt:lpstr>IV Catheter Maintenance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Krystal</dc:creator>
  <cp:lastModifiedBy>Krystal</cp:lastModifiedBy>
  <cp:revision>24</cp:revision>
  <dcterms:created xsi:type="dcterms:W3CDTF">2012-11-21T12:47:38Z</dcterms:created>
  <dcterms:modified xsi:type="dcterms:W3CDTF">2012-11-26T02:35:43Z</dcterms:modified>
</cp:coreProperties>
</file>