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handoutMasterIdLst>
    <p:handoutMasterId r:id="rId43"/>
  </p:handoutMasterIdLst>
  <p:sldIdLst>
    <p:sldId id="309" r:id="rId2"/>
    <p:sldId id="329" r:id="rId3"/>
    <p:sldId id="267" r:id="rId4"/>
    <p:sldId id="330" r:id="rId5"/>
    <p:sldId id="269" r:id="rId6"/>
    <p:sldId id="270" r:id="rId7"/>
    <p:sldId id="271" r:id="rId8"/>
    <p:sldId id="283" r:id="rId9"/>
    <p:sldId id="256" r:id="rId10"/>
    <p:sldId id="272" r:id="rId11"/>
    <p:sldId id="324" r:id="rId12"/>
    <p:sldId id="285" r:id="rId13"/>
    <p:sldId id="273" r:id="rId14"/>
    <p:sldId id="287" r:id="rId15"/>
    <p:sldId id="316" r:id="rId16"/>
    <p:sldId id="312" r:id="rId17"/>
    <p:sldId id="288" r:id="rId18"/>
    <p:sldId id="325" r:id="rId19"/>
    <p:sldId id="327" r:id="rId20"/>
    <p:sldId id="328" r:id="rId21"/>
    <p:sldId id="314" r:id="rId22"/>
    <p:sldId id="343" r:id="rId23"/>
    <p:sldId id="264" r:id="rId24"/>
    <p:sldId id="294" r:id="rId25"/>
    <p:sldId id="310" r:id="rId26"/>
    <p:sldId id="286" r:id="rId27"/>
    <p:sldId id="291" r:id="rId28"/>
    <p:sldId id="344" r:id="rId29"/>
    <p:sldId id="292" r:id="rId30"/>
    <p:sldId id="332" r:id="rId31"/>
    <p:sldId id="333" r:id="rId32"/>
    <p:sldId id="334" r:id="rId33"/>
    <p:sldId id="335" r:id="rId34"/>
    <p:sldId id="336" r:id="rId35"/>
    <p:sldId id="337" r:id="rId36"/>
    <p:sldId id="338" r:id="rId37"/>
    <p:sldId id="339" r:id="rId38"/>
    <p:sldId id="284" r:id="rId39"/>
    <p:sldId id="340" r:id="rId40"/>
    <p:sldId id="341" r:id="rId41"/>
    <p:sldId id="342" r:id="rId4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Rounded MT Bold" pitchFamily="34" charset="0"/>
        <a:ea typeface="+mn-ea"/>
        <a:cs typeface="Arial" charset="0"/>
      </a:defRPr>
    </a:lvl1pPr>
    <a:lvl2pPr marL="457200" algn="l" rtl="0" fontAlgn="base">
      <a:spcBef>
        <a:spcPct val="0"/>
      </a:spcBef>
      <a:spcAft>
        <a:spcPct val="0"/>
      </a:spcAft>
      <a:defRPr kern="1200">
        <a:solidFill>
          <a:schemeClr val="tx1"/>
        </a:solidFill>
        <a:latin typeface="Arial Rounded MT Bold" pitchFamily="34" charset="0"/>
        <a:ea typeface="+mn-ea"/>
        <a:cs typeface="Arial" charset="0"/>
      </a:defRPr>
    </a:lvl2pPr>
    <a:lvl3pPr marL="914400" algn="l" rtl="0" fontAlgn="base">
      <a:spcBef>
        <a:spcPct val="0"/>
      </a:spcBef>
      <a:spcAft>
        <a:spcPct val="0"/>
      </a:spcAft>
      <a:defRPr kern="1200">
        <a:solidFill>
          <a:schemeClr val="tx1"/>
        </a:solidFill>
        <a:latin typeface="Arial Rounded MT Bold" pitchFamily="34" charset="0"/>
        <a:ea typeface="+mn-ea"/>
        <a:cs typeface="Arial" charset="0"/>
      </a:defRPr>
    </a:lvl3pPr>
    <a:lvl4pPr marL="1371600" algn="l" rtl="0" fontAlgn="base">
      <a:spcBef>
        <a:spcPct val="0"/>
      </a:spcBef>
      <a:spcAft>
        <a:spcPct val="0"/>
      </a:spcAft>
      <a:defRPr kern="1200">
        <a:solidFill>
          <a:schemeClr val="tx1"/>
        </a:solidFill>
        <a:latin typeface="Arial Rounded MT Bold" pitchFamily="34" charset="0"/>
        <a:ea typeface="+mn-ea"/>
        <a:cs typeface="Arial" charset="0"/>
      </a:defRPr>
    </a:lvl4pPr>
    <a:lvl5pPr marL="1828800" algn="l" rtl="0" fontAlgn="base">
      <a:spcBef>
        <a:spcPct val="0"/>
      </a:spcBef>
      <a:spcAft>
        <a:spcPct val="0"/>
      </a:spcAft>
      <a:defRPr kern="1200">
        <a:solidFill>
          <a:schemeClr val="tx1"/>
        </a:solidFill>
        <a:latin typeface="Arial Rounded MT Bold" pitchFamily="34" charset="0"/>
        <a:ea typeface="+mn-ea"/>
        <a:cs typeface="Arial" charset="0"/>
      </a:defRPr>
    </a:lvl5pPr>
    <a:lvl6pPr marL="2286000" algn="l" defTabSz="914400" rtl="0" eaLnBrk="1" latinLnBrk="0" hangingPunct="1">
      <a:defRPr kern="1200">
        <a:solidFill>
          <a:schemeClr val="tx1"/>
        </a:solidFill>
        <a:latin typeface="Arial Rounded MT Bold" pitchFamily="34" charset="0"/>
        <a:ea typeface="+mn-ea"/>
        <a:cs typeface="Arial" charset="0"/>
      </a:defRPr>
    </a:lvl6pPr>
    <a:lvl7pPr marL="2743200" algn="l" defTabSz="914400" rtl="0" eaLnBrk="1" latinLnBrk="0" hangingPunct="1">
      <a:defRPr kern="1200">
        <a:solidFill>
          <a:schemeClr val="tx1"/>
        </a:solidFill>
        <a:latin typeface="Arial Rounded MT Bold" pitchFamily="34" charset="0"/>
        <a:ea typeface="+mn-ea"/>
        <a:cs typeface="Arial" charset="0"/>
      </a:defRPr>
    </a:lvl7pPr>
    <a:lvl8pPr marL="3200400" algn="l" defTabSz="914400" rtl="0" eaLnBrk="1" latinLnBrk="0" hangingPunct="1">
      <a:defRPr kern="1200">
        <a:solidFill>
          <a:schemeClr val="tx1"/>
        </a:solidFill>
        <a:latin typeface="Arial Rounded MT Bold" pitchFamily="34" charset="0"/>
        <a:ea typeface="+mn-ea"/>
        <a:cs typeface="Arial" charset="0"/>
      </a:defRPr>
    </a:lvl8pPr>
    <a:lvl9pPr marL="3657600" algn="l" defTabSz="914400" rtl="0" eaLnBrk="1" latinLnBrk="0" hangingPunct="1">
      <a:defRPr kern="1200">
        <a:solidFill>
          <a:schemeClr val="tx1"/>
        </a:solidFill>
        <a:latin typeface="Arial Rounded MT Bold"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00"/>
    <a:srgbClr val="CC3300"/>
    <a:srgbClr val="990000"/>
    <a:srgbClr val="003300"/>
    <a:srgbClr val="336600"/>
    <a:srgbClr val="9900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1" autoAdjust="0"/>
    <p:restoredTop sz="94660"/>
  </p:normalViewPr>
  <p:slideViewPr>
    <p:cSldViewPr>
      <p:cViewPr>
        <p:scale>
          <a:sx n="66" d="100"/>
          <a:sy n="66" d="100"/>
        </p:scale>
        <p:origin x="-1494" y="-1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4B2EED05-6FD8-42A5-85C9-F552B1BF19BF}" type="datetimeFigureOut">
              <a:rPr lang="en-US"/>
              <a:pPr>
                <a:defRPr/>
              </a:pPr>
              <a:t>12/9/2012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6EB0D504-08B9-444A-BF54-10D089EA132B}" type="slidenum">
              <a:rPr lang="en-US"/>
              <a:pPr>
                <a:defRPr/>
              </a:pPr>
              <a:t>‹#›</a:t>
            </a:fld>
            <a:endParaRPr lang="en-US"/>
          </a:p>
        </p:txBody>
      </p:sp>
    </p:spTree>
    <p:extLst>
      <p:ext uri="{BB962C8B-B14F-4D97-AF65-F5344CB8AC3E}">
        <p14:creationId xmlns:p14="http://schemas.microsoft.com/office/powerpoint/2010/main" val="7575676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C6826B6E-67EB-4B05-A540-3724F5BCFA19}"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3E9CBB4-DDDA-48B5-9202-08934023D060}"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DE10429-D6B4-454E-9BDE-DD0F15D0177D}"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CE7B74B-911B-4D44-8816-BDAA8873DFE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4DE4B31-26E9-423D-BFC1-E8BD4DEA7A40}"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026F778-27DB-48ED-8CDB-E9736F4D1BCB}"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5C6232E-6699-47D4-95D8-3273F6116FCA}"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C56DD492-7EA4-4437-AB35-BEFB476046E3}"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AE1DC0C4-2337-4E23-8EE8-0C414076D692}"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754A757-6AAA-4560-BEF6-5FDD3853E9E4}"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1351AC0E-F947-4471-A32A-B3E91A20C1A1}"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5FC8384D-A71F-4638-832D-ECFDC268B2B8}"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AutoShape 2"/>
          <p:cNvSpPr>
            <a:spLocks noGrp="1" noChangeArrowheads="1"/>
          </p:cNvSpPr>
          <p:nvPr>
            <p:ph type="ctrTitle"/>
          </p:nvPr>
        </p:nvSpPr>
        <p:spPr>
          <a:xfrm>
            <a:off x="152400" y="228600"/>
            <a:ext cx="9144000" cy="2057400"/>
          </a:xfrm>
        </p:spPr>
        <p:txBody>
          <a:bodyPr>
            <a:normAutofit fontScale="90000"/>
          </a:bodyPr>
          <a:lstStyle/>
          <a:p>
            <a:pPr algn="ctr" fontAlgn="auto">
              <a:spcAft>
                <a:spcPts val="0"/>
              </a:spcAft>
              <a:defRPr/>
            </a:pPr>
            <a:r>
              <a:rPr lang="en-US" sz="5400" dirty="0">
                <a:latin typeface="Arial Rounded MT Bold" pitchFamily="34" charset="0"/>
              </a:rPr>
              <a:t>Fluid Administration/Nursing Care</a:t>
            </a:r>
          </a:p>
        </p:txBody>
      </p:sp>
      <p:sp>
        <p:nvSpPr>
          <p:cNvPr id="88067" name="Rectangle 3"/>
          <p:cNvSpPr>
            <a:spLocks noGrp="1" noChangeArrowheads="1"/>
          </p:cNvSpPr>
          <p:nvPr>
            <p:ph type="subTitle" idx="1"/>
          </p:nvPr>
        </p:nvSpPr>
        <p:spPr>
          <a:xfrm>
            <a:off x="3048000" y="2667000"/>
            <a:ext cx="5384800" cy="3041650"/>
          </a:xfrm>
        </p:spPr>
        <p:txBody>
          <a:bodyPr rtlCol="0"/>
          <a:lstStyle/>
          <a:p>
            <a:pPr fontAlgn="auto">
              <a:lnSpc>
                <a:spcPct val="80000"/>
              </a:lnSpc>
              <a:spcAft>
                <a:spcPts val="0"/>
              </a:spcAft>
              <a:buFont typeface="Arial" pitchFamily="34" charset="0"/>
              <a:buNone/>
              <a:defRPr/>
            </a:pPr>
            <a:endParaRPr lang="en-US" sz="2400" dirty="0"/>
          </a:p>
          <a:p>
            <a:pPr fontAlgn="auto">
              <a:lnSpc>
                <a:spcPct val="80000"/>
              </a:lnSpc>
              <a:spcAft>
                <a:spcPts val="0"/>
              </a:spcAft>
              <a:defRPr/>
            </a:pPr>
            <a:r>
              <a:rPr lang="en-US" sz="3600" b="1" dirty="0" smtClean="0"/>
              <a:t>a)</a:t>
            </a:r>
            <a:r>
              <a:rPr lang="en-US" sz="2400" dirty="0" smtClean="0"/>
              <a:t> </a:t>
            </a:r>
            <a:r>
              <a:rPr lang="en-US" sz="3600" b="1" dirty="0" smtClean="0"/>
              <a:t>VTDRG  pgs. 359-367</a:t>
            </a:r>
          </a:p>
          <a:p>
            <a:pPr marL="457200" indent="-457200" fontAlgn="auto">
              <a:lnSpc>
                <a:spcPct val="80000"/>
              </a:lnSpc>
              <a:spcAft>
                <a:spcPts val="0"/>
              </a:spcAft>
              <a:buFont typeface="Arial" pitchFamily="34" charset="0"/>
              <a:buAutoNum type="alphaLcParenR"/>
              <a:defRPr/>
            </a:pPr>
            <a:endParaRPr lang="en-US" sz="3600" b="1" dirty="0"/>
          </a:p>
          <a:p>
            <a:pPr fontAlgn="auto">
              <a:lnSpc>
                <a:spcPct val="80000"/>
              </a:lnSpc>
              <a:spcAft>
                <a:spcPts val="0"/>
              </a:spcAft>
              <a:buFont typeface="Arial" pitchFamily="34" charset="0"/>
              <a:buNone/>
              <a:defRPr/>
            </a:pPr>
            <a:r>
              <a:rPr lang="en-US" sz="3600" b="1" dirty="0"/>
              <a:t>b) </a:t>
            </a:r>
            <a:r>
              <a:rPr lang="en-US" sz="3600" b="1" dirty="0" smtClean="0"/>
              <a:t>CTVT pgs. 1154-1156</a:t>
            </a:r>
          </a:p>
          <a:p>
            <a:pPr fontAlgn="auto">
              <a:lnSpc>
                <a:spcPct val="80000"/>
              </a:lnSpc>
              <a:spcAft>
                <a:spcPts val="0"/>
              </a:spcAft>
              <a:buFont typeface="Arial" pitchFamily="34" charset="0"/>
              <a:buNone/>
              <a:defRPr/>
            </a:pP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p:cNvSpPr>
            <a:spLocks noGrp="1" noChangeArrowheads="1"/>
          </p:cNvSpPr>
          <p:nvPr>
            <p:ph type="title"/>
          </p:nvPr>
        </p:nvSpPr>
        <p:spPr>
          <a:xfrm>
            <a:off x="685800" y="457200"/>
            <a:ext cx="7924800" cy="838200"/>
          </a:xfrm>
        </p:spPr>
        <p:txBody>
          <a:bodyPr>
            <a:normAutofit/>
          </a:bodyPr>
          <a:lstStyle/>
          <a:p>
            <a:pPr algn="ctr" fontAlgn="auto">
              <a:spcAft>
                <a:spcPts val="0"/>
              </a:spcAft>
              <a:defRPr/>
            </a:pPr>
            <a:r>
              <a:rPr lang="en-US" dirty="0"/>
              <a:t>Laboratory Dehydration Tests</a:t>
            </a:r>
          </a:p>
        </p:txBody>
      </p:sp>
      <p:sp>
        <p:nvSpPr>
          <p:cNvPr id="33795" name="Rectangle 3"/>
          <p:cNvSpPr>
            <a:spLocks noGrp="1" noChangeArrowheads="1"/>
          </p:cNvSpPr>
          <p:nvPr>
            <p:ph idx="1"/>
          </p:nvPr>
        </p:nvSpPr>
        <p:spPr>
          <a:xfrm>
            <a:off x="152400" y="1600200"/>
            <a:ext cx="8839200" cy="4572000"/>
          </a:xfrm>
        </p:spPr>
        <p:txBody>
          <a:bodyPr rtlCol="0">
            <a:normAutofit lnSpcReduction="10000"/>
          </a:bodyPr>
          <a:lstStyle/>
          <a:p>
            <a:pPr fontAlgn="auto">
              <a:spcAft>
                <a:spcPts val="0"/>
              </a:spcAft>
              <a:buFont typeface="Arial" pitchFamily="34" charset="0"/>
              <a:buChar char="•"/>
              <a:defRPr/>
            </a:pPr>
            <a:endParaRPr lang="en-US" sz="2400" dirty="0" smtClean="0"/>
          </a:p>
          <a:p>
            <a:pPr fontAlgn="auto">
              <a:spcAft>
                <a:spcPts val="0"/>
              </a:spcAft>
              <a:buFont typeface="Arial" pitchFamily="34" charset="0"/>
              <a:buChar char="•"/>
              <a:defRPr/>
            </a:pPr>
            <a:r>
              <a:rPr lang="en-US" sz="2400" dirty="0" smtClean="0"/>
              <a:t>Packed Cell Volume (PCV)</a:t>
            </a:r>
            <a:endParaRPr lang="en-US" sz="2400" dirty="0"/>
          </a:p>
          <a:p>
            <a:pPr fontAlgn="auto">
              <a:spcAft>
                <a:spcPts val="0"/>
              </a:spcAft>
              <a:buFont typeface="Arial" pitchFamily="34" charset="0"/>
              <a:buChar char="•"/>
              <a:defRPr/>
            </a:pPr>
            <a:r>
              <a:rPr lang="en-US" sz="2400" dirty="0"/>
              <a:t>Total </a:t>
            </a:r>
            <a:r>
              <a:rPr lang="en-US" sz="2400" dirty="0" smtClean="0"/>
              <a:t>Plasma Protein Concentration (TP)</a:t>
            </a:r>
          </a:p>
          <a:p>
            <a:pPr marL="640080" lvl="1" fontAlgn="auto">
              <a:spcAft>
                <a:spcPts val="0"/>
              </a:spcAft>
              <a:buFont typeface="Arial" pitchFamily="34" charset="0"/>
              <a:buChar char="•"/>
              <a:defRPr/>
            </a:pPr>
            <a:r>
              <a:rPr lang="en-US" dirty="0" smtClean="0"/>
              <a:t>PCV and TP will be elevated </a:t>
            </a:r>
            <a:r>
              <a:rPr lang="en-US" b="1" i="1" dirty="0" smtClean="0"/>
              <a:t>except </a:t>
            </a:r>
            <a:r>
              <a:rPr lang="en-US" dirty="0" smtClean="0"/>
              <a:t>in cases of severe hemorrhaging (they will be </a:t>
            </a:r>
            <a:r>
              <a:rPr lang="en-US" u="sng" dirty="0" smtClean="0"/>
              <a:t>decreased</a:t>
            </a:r>
            <a:r>
              <a:rPr lang="en-US" dirty="0" smtClean="0"/>
              <a:t>)</a:t>
            </a:r>
            <a:endParaRPr lang="en-US" dirty="0"/>
          </a:p>
          <a:p>
            <a:pPr fontAlgn="auto">
              <a:spcAft>
                <a:spcPts val="0"/>
              </a:spcAft>
              <a:buFont typeface="Arial" pitchFamily="34" charset="0"/>
              <a:buChar char="•"/>
              <a:defRPr/>
            </a:pPr>
            <a:r>
              <a:rPr lang="en-US" sz="2400" dirty="0" smtClean="0"/>
              <a:t>Increased urine </a:t>
            </a:r>
            <a:r>
              <a:rPr lang="en-US" sz="2400" dirty="0"/>
              <a:t>specific gravity </a:t>
            </a:r>
            <a:r>
              <a:rPr lang="en-US" sz="2400" dirty="0" smtClean="0"/>
              <a:t>(SG/UG)</a:t>
            </a:r>
            <a:endParaRPr lang="en-US" sz="2400" dirty="0"/>
          </a:p>
          <a:p>
            <a:pPr fontAlgn="auto">
              <a:spcAft>
                <a:spcPts val="0"/>
              </a:spcAft>
              <a:buFont typeface="Arial" pitchFamily="34" charset="0"/>
              <a:buChar char="•"/>
              <a:defRPr/>
            </a:pPr>
            <a:r>
              <a:rPr lang="en-US" sz="2400" dirty="0"/>
              <a:t>Serial body weights (1 lb of body weight is equivalent to 1 pt or 480 ml of fluid)</a:t>
            </a:r>
          </a:p>
          <a:p>
            <a:pPr fontAlgn="auto">
              <a:spcAft>
                <a:spcPts val="0"/>
              </a:spcAft>
              <a:buFont typeface="Arial" pitchFamily="34" charset="0"/>
              <a:buChar char="•"/>
              <a:defRPr/>
            </a:pPr>
            <a:r>
              <a:rPr lang="en-US" sz="2400" dirty="0"/>
              <a:t>Electrolyte assessment </a:t>
            </a:r>
            <a:endParaRPr lang="en-US" sz="2400" dirty="0" smtClean="0"/>
          </a:p>
          <a:p>
            <a:pPr marL="640080" lvl="1" fontAlgn="auto">
              <a:spcAft>
                <a:spcPts val="0"/>
              </a:spcAft>
              <a:buFont typeface="Arial" pitchFamily="34" charset="0"/>
              <a:buChar char="•"/>
              <a:defRPr/>
            </a:pPr>
            <a:r>
              <a:rPr lang="en-US" dirty="0" smtClean="0"/>
              <a:t>Only </a:t>
            </a:r>
            <a:r>
              <a:rPr lang="en-US" dirty="0"/>
              <a:t>reflects dehydration if the kidneys are </a:t>
            </a:r>
            <a:r>
              <a:rPr lang="en-US" dirty="0" smtClean="0"/>
              <a:t>healthy</a:t>
            </a:r>
            <a:endParaRPr lang="en-US" dirty="0"/>
          </a:p>
          <a:p>
            <a:pPr fontAlgn="auto">
              <a:spcAft>
                <a:spcPts val="0"/>
              </a:spcAft>
              <a:buFont typeface="Arial" pitchFamily="34" charset="0"/>
              <a:buNone/>
              <a:defRPr/>
            </a:pPr>
            <a:r>
              <a:rPr lang="en-US" sz="2000" u="sng" dirty="0" smtClean="0"/>
              <a:t>Note</a:t>
            </a:r>
            <a:r>
              <a:rPr lang="en-US" sz="2000" dirty="0" smtClean="0"/>
              <a:t>: Laboratory </a:t>
            </a:r>
            <a:r>
              <a:rPr lang="en-US" sz="2000" dirty="0"/>
              <a:t>testing assists in detecting relative changes but </a:t>
            </a:r>
            <a:r>
              <a:rPr lang="en-US" sz="2000" dirty="0" smtClean="0"/>
              <a:t>does </a:t>
            </a:r>
            <a:r>
              <a:rPr lang="en-US" sz="2000" dirty="0"/>
              <a:t>not </a:t>
            </a:r>
            <a:r>
              <a:rPr lang="en-US" sz="2000" dirty="0" smtClean="0"/>
              <a:t>reflect the </a:t>
            </a:r>
            <a:r>
              <a:rPr lang="en-US" sz="2000" b="1" dirty="0" smtClean="0"/>
              <a:t>absolute</a:t>
            </a:r>
            <a:r>
              <a:rPr lang="en-US" sz="2000" dirty="0" smtClean="0"/>
              <a:t> </a:t>
            </a:r>
            <a:r>
              <a:rPr lang="en-US" sz="2000" dirty="0"/>
              <a:t>hydration status of the </a:t>
            </a:r>
            <a:r>
              <a:rPr lang="en-US" sz="2000" dirty="0" smtClean="0"/>
              <a:t>patient</a:t>
            </a:r>
            <a:endParaRPr 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lstStyle/>
          <a:p>
            <a:pPr algn="ctr" fontAlgn="auto">
              <a:spcAft>
                <a:spcPts val="0"/>
              </a:spcAft>
              <a:defRPr/>
            </a:pPr>
            <a:r>
              <a:rPr lang="en-US" dirty="0" smtClean="0"/>
              <a:t>Other indicators of Dehydration</a:t>
            </a:r>
            <a:endParaRPr lang="en-US" dirty="0"/>
          </a:p>
        </p:txBody>
      </p:sp>
      <p:sp>
        <p:nvSpPr>
          <p:cNvPr id="3" name="Content Placeholder 2"/>
          <p:cNvSpPr>
            <a:spLocks noGrp="1"/>
          </p:cNvSpPr>
          <p:nvPr>
            <p:ph idx="1"/>
          </p:nvPr>
        </p:nvSpPr>
        <p:spPr>
          <a:xfrm>
            <a:off x="457200" y="1600200"/>
            <a:ext cx="8229600" cy="4724400"/>
          </a:xfrm>
        </p:spPr>
        <p:txBody>
          <a:bodyPr rtlCol="0">
            <a:noAutofit/>
          </a:bodyPr>
          <a:lstStyle/>
          <a:p>
            <a:pPr fontAlgn="auto">
              <a:spcAft>
                <a:spcPts val="0"/>
              </a:spcAft>
              <a:buFont typeface="Arial" pitchFamily="34" charset="0"/>
              <a:buChar char="•"/>
              <a:defRPr/>
            </a:pPr>
            <a:r>
              <a:rPr lang="en-US" sz="3600" dirty="0" smtClean="0"/>
              <a:t>Decreased urine output</a:t>
            </a:r>
          </a:p>
          <a:p>
            <a:pPr marL="411480" lvl="1" indent="0" fontAlgn="auto">
              <a:spcAft>
                <a:spcPts val="0"/>
              </a:spcAft>
              <a:buFont typeface="Arial" pitchFamily="34" charset="0"/>
              <a:buNone/>
              <a:defRPr/>
            </a:pPr>
            <a:r>
              <a:rPr lang="en-US" sz="3600" dirty="0" smtClean="0">
                <a:solidFill>
                  <a:srgbClr val="C00000"/>
                </a:solidFill>
              </a:rPr>
              <a:t>Normal production is 1 to 2 </a:t>
            </a:r>
            <a:r>
              <a:rPr lang="en-US" sz="3600" dirty="0" err="1" smtClean="0">
                <a:solidFill>
                  <a:srgbClr val="C00000"/>
                </a:solidFill>
              </a:rPr>
              <a:t>mL</a:t>
            </a:r>
            <a:r>
              <a:rPr lang="en-US" sz="3600" dirty="0" smtClean="0">
                <a:solidFill>
                  <a:srgbClr val="C00000"/>
                </a:solidFill>
              </a:rPr>
              <a:t>/kg/hr</a:t>
            </a:r>
          </a:p>
          <a:p>
            <a:pPr fontAlgn="auto">
              <a:spcAft>
                <a:spcPts val="0"/>
              </a:spcAft>
              <a:buFont typeface="Arial" pitchFamily="34" charset="0"/>
              <a:buChar char="•"/>
              <a:defRPr/>
            </a:pPr>
            <a:r>
              <a:rPr lang="en-US" sz="3600" dirty="0" smtClean="0"/>
              <a:t>Constipation</a:t>
            </a:r>
          </a:p>
          <a:p>
            <a:pPr fontAlgn="auto">
              <a:spcAft>
                <a:spcPts val="0"/>
              </a:spcAft>
              <a:buFont typeface="Arial" pitchFamily="34" charset="0"/>
              <a:buChar char="•"/>
              <a:defRPr/>
            </a:pPr>
            <a:r>
              <a:rPr lang="en-US" sz="3600" dirty="0" smtClean="0"/>
              <a:t>Cold extremities</a:t>
            </a:r>
          </a:p>
          <a:p>
            <a:pPr fontAlgn="auto">
              <a:spcAft>
                <a:spcPts val="0"/>
              </a:spcAft>
              <a:buFont typeface="Arial" pitchFamily="34" charset="0"/>
              <a:buChar char="•"/>
              <a:defRPr/>
            </a:pPr>
            <a:r>
              <a:rPr lang="en-US" sz="3600" u="sng" dirty="0" smtClean="0"/>
              <a:t>Signs of shock</a:t>
            </a:r>
            <a:r>
              <a:rPr lang="en-US" sz="3600" dirty="0" smtClean="0"/>
              <a:t> including a rapid </a:t>
            </a:r>
            <a:r>
              <a:rPr lang="en-US" sz="3600" dirty="0" err="1" smtClean="0"/>
              <a:t>thready</a:t>
            </a:r>
            <a:r>
              <a:rPr lang="en-US" sz="3600" dirty="0"/>
              <a:t> </a:t>
            </a:r>
            <a:r>
              <a:rPr lang="en-US" sz="3600" dirty="0" smtClean="0"/>
              <a:t>pulse, tachycardia, and </a:t>
            </a:r>
            <a:r>
              <a:rPr lang="en-US" sz="3600" dirty="0" err="1" smtClean="0"/>
              <a:t>tachypnea</a:t>
            </a:r>
            <a:endParaRPr lang="en-US" sz="3600" dirty="0" smtClean="0"/>
          </a:p>
          <a:p>
            <a:pPr marL="640080" lvl="1" fontAlgn="auto">
              <a:spcAft>
                <a:spcPts val="0"/>
              </a:spcAft>
              <a:buFont typeface="Arial" pitchFamily="34" charset="0"/>
              <a:buNone/>
              <a:defRPr/>
            </a:pPr>
            <a:endParaRPr lang="en-US" sz="3600" dirty="0" smtClean="0"/>
          </a:p>
          <a:p>
            <a:pPr fontAlgn="auto">
              <a:spcAft>
                <a:spcPts val="0"/>
              </a:spcAft>
              <a:buFont typeface="Arial" pitchFamily="34" charset="0"/>
              <a:buNone/>
              <a:defRPr/>
            </a:pPr>
            <a:endParaRPr lang="en-US"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sz="half" idx="1"/>
          </p:nvPr>
        </p:nvSpPr>
        <p:spPr>
          <a:xfrm>
            <a:off x="685800" y="2362200"/>
            <a:ext cx="4191000" cy="1447800"/>
          </a:xfrm>
        </p:spPr>
        <p:txBody>
          <a:bodyPr/>
          <a:lstStyle/>
          <a:p>
            <a:pPr>
              <a:lnSpc>
                <a:spcPct val="80000"/>
              </a:lnSpc>
            </a:pPr>
            <a:r>
              <a:rPr lang="en-US" sz="2400" smtClean="0"/>
              <a:t>*PCV Dog: 37-55%</a:t>
            </a:r>
          </a:p>
          <a:p>
            <a:pPr>
              <a:lnSpc>
                <a:spcPct val="80000"/>
              </a:lnSpc>
            </a:pPr>
            <a:r>
              <a:rPr lang="en-US" sz="2400" smtClean="0"/>
              <a:t>*TP Dog: 5.4-7.6 g/dL</a:t>
            </a:r>
          </a:p>
          <a:p>
            <a:pPr>
              <a:lnSpc>
                <a:spcPct val="80000"/>
              </a:lnSpc>
            </a:pPr>
            <a:r>
              <a:rPr lang="en-US" sz="2400" smtClean="0"/>
              <a:t>SG/UG Dog: &gt; 1.035 	</a:t>
            </a:r>
            <a:r>
              <a:rPr lang="en-US" sz="1800" smtClean="0"/>
              <a:t>		</a:t>
            </a:r>
          </a:p>
        </p:txBody>
      </p:sp>
      <p:sp>
        <p:nvSpPr>
          <p:cNvPr id="24579" name="Rectangle 5"/>
          <p:cNvSpPr>
            <a:spLocks noGrp="1" noChangeArrowheads="1"/>
          </p:cNvSpPr>
          <p:nvPr>
            <p:ph sz="half" idx="2"/>
          </p:nvPr>
        </p:nvSpPr>
        <p:spPr>
          <a:xfrm>
            <a:off x="4953000" y="2362200"/>
            <a:ext cx="3922713" cy="1600200"/>
          </a:xfrm>
        </p:spPr>
        <p:txBody>
          <a:bodyPr/>
          <a:lstStyle/>
          <a:p>
            <a:pPr>
              <a:lnSpc>
                <a:spcPct val="80000"/>
              </a:lnSpc>
            </a:pPr>
            <a:r>
              <a:rPr lang="en-US" sz="2400" smtClean="0"/>
              <a:t>*PCV Cat: 24-45%</a:t>
            </a:r>
          </a:p>
          <a:p>
            <a:pPr>
              <a:lnSpc>
                <a:spcPct val="80000"/>
              </a:lnSpc>
            </a:pPr>
            <a:r>
              <a:rPr lang="en-US" sz="2400" smtClean="0"/>
              <a:t>*TP Cat: 6.0-8.1 g/dL</a:t>
            </a:r>
          </a:p>
          <a:p>
            <a:pPr>
              <a:lnSpc>
                <a:spcPct val="80000"/>
              </a:lnSpc>
            </a:pPr>
            <a:r>
              <a:rPr lang="en-US" sz="2400" smtClean="0"/>
              <a:t>SG/UG Cat: &gt; 1.040</a:t>
            </a:r>
          </a:p>
          <a:p>
            <a:pPr>
              <a:lnSpc>
                <a:spcPct val="80000"/>
              </a:lnSpc>
            </a:pPr>
            <a:endParaRPr lang="en-US" sz="2400" smtClean="0"/>
          </a:p>
        </p:txBody>
      </p:sp>
      <p:sp>
        <p:nvSpPr>
          <p:cNvPr id="24580" name="Text Box 6"/>
          <p:cNvSpPr txBox="1">
            <a:spLocks noChangeArrowheads="1"/>
          </p:cNvSpPr>
          <p:nvPr/>
        </p:nvSpPr>
        <p:spPr bwMode="auto">
          <a:xfrm>
            <a:off x="381000" y="5843588"/>
            <a:ext cx="8153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algn="ctr" eaLnBrk="1" hangingPunct="1">
              <a:spcBef>
                <a:spcPct val="50000"/>
              </a:spcBef>
            </a:pPr>
            <a:r>
              <a:rPr lang="en-US" sz="2000" b="1">
                <a:solidFill>
                  <a:srgbClr val="003300"/>
                </a:solidFill>
                <a:latin typeface="Arial" charset="0"/>
              </a:rPr>
              <a:t>*THESE VALUES ARE ON PAGE 367 IN THE VETERINARY TECHNICIAN’S DAILY REFERENCE GUIDE</a:t>
            </a:r>
            <a:endParaRPr lang="en-US">
              <a:solidFill>
                <a:srgbClr val="003300"/>
              </a:solidFill>
              <a:latin typeface="Arial" charset="0"/>
            </a:endParaRPr>
          </a:p>
        </p:txBody>
      </p:sp>
      <p:sp>
        <p:nvSpPr>
          <p:cNvPr id="24581" name="Rectangle 9"/>
          <p:cNvSpPr>
            <a:spLocks noChangeArrowheads="1"/>
          </p:cNvSpPr>
          <p:nvPr/>
        </p:nvSpPr>
        <p:spPr bwMode="auto">
          <a:xfrm>
            <a:off x="2590800" y="3733800"/>
            <a:ext cx="3657600" cy="1447800"/>
          </a:xfrm>
          <a:prstGeom prst="rect">
            <a:avLst/>
          </a:prstGeom>
          <a:solidFill>
            <a:schemeClr val="accent1"/>
          </a:solidFill>
          <a:ln w="76200" cmpd="tri">
            <a:solidFill>
              <a:schemeClr val="tx1"/>
            </a:solidFill>
            <a:prstDash val="sysDot"/>
            <a:miter lim="800000"/>
            <a:headEnd/>
            <a:tailEnd/>
          </a:ln>
        </p:spPr>
        <p:txBody>
          <a:bodyPr wrap="none" anchor="ctr"/>
          <a:lstStyle/>
          <a:p>
            <a:pPr algn="ctr"/>
            <a:r>
              <a:rPr lang="en-US" sz="2400"/>
              <a:t>↑ PCV=dehydration</a:t>
            </a:r>
          </a:p>
          <a:p>
            <a:pPr algn="ctr"/>
            <a:r>
              <a:rPr lang="en-US" sz="2400"/>
              <a:t>↑ TP=dehydration</a:t>
            </a:r>
          </a:p>
        </p:txBody>
      </p:sp>
      <p:sp>
        <p:nvSpPr>
          <p:cNvPr id="9" name="Rectangle 8"/>
          <p:cNvSpPr/>
          <p:nvPr/>
        </p:nvSpPr>
        <p:spPr>
          <a:xfrm>
            <a:off x="381000" y="685800"/>
            <a:ext cx="7848600" cy="1323439"/>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4000" b="1" kern="10"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Black"/>
              </a:rPr>
              <a:t>Laboratory Assessment Values</a:t>
            </a:r>
            <a:endParaRPr lang="en-US"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a:xfrm>
            <a:off x="457200" y="1524000"/>
            <a:ext cx="8153400" cy="4800600"/>
          </a:xfrm>
        </p:spPr>
        <p:txBody>
          <a:bodyPr/>
          <a:lstStyle/>
          <a:p>
            <a:pPr marL="533400" indent="-533400">
              <a:lnSpc>
                <a:spcPct val="90000"/>
              </a:lnSpc>
              <a:buFont typeface="Wingdings" pitchFamily="2" charset="2"/>
              <a:buAutoNum type="arabicParenR"/>
            </a:pPr>
            <a:r>
              <a:rPr lang="en-US" sz="2800" b="1" dirty="0" smtClean="0"/>
              <a:t>Oral</a:t>
            </a:r>
            <a:r>
              <a:rPr lang="en-US" sz="2800" dirty="0" smtClean="0"/>
              <a:t> (Minimal loss) Easy, cheap and safe. </a:t>
            </a:r>
          </a:p>
          <a:p>
            <a:pPr marL="533400" indent="-533400">
              <a:lnSpc>
                <a:spcPct val="90000"/>
              </a:lnSpc>
              <a:buFont typeface="Wingdings" pitchFamily="2" charset="2"/>
              <a:buAutoNum type="arabicParenR"/>
            </a:pPr>
            <a:r>
              <a:rPr lang="en-US" sz="2800" b="1" dirty="0" smtClean="0"/>
              <a:t>Subcutaneous</a:t>
            </a:r>
            <a:r>
              <a:rPr lang="en-US" sz="2800" dirty="0" smtClean="0"/>
              <a:t> (Mild-Moderate dehydration) </a:t>
            </a:r>
            <a:r>
              <a:rPr lang="en-US" sz="2800" b="1" dirty="0" smtClean="0">
                <a:solidFill>
                  <a:srgbClr val="CC3300"/>
                </a:solidFill>
              </a:rPr>
              <a:t>Never use &gt;2.5% dextrose, as this will cause sloughing of the skin and abscesses</a:t>
            </a:r>
          </a:p>
          <a:p>
            <a:pPr marL="533400" indent="-533400">
              <a:lnSpc>
                <a:spcPct val="90000"/>
              </a:lnSpc>
              <a:buFont typeface="Wingdings" pitchFamily="2" charset="2"/>
              <a:buAutoNum type="arabicParenR"/>
            </a:pPr>
            <a:r>
              <a:rPr lang="en-US" sz="2800" b="1" dirty="0" smtClean="0"/>
              <a:t>Intravenous</a:t>
            </a:r>
            <a:r>
              <a:rPr lang="en-US" sz="2800" dirty="0" smtClean="0"/>
              <a:t> (Severe dehydration; perioperative precaution) via IV catheter</a:t>
            </a:r>
          </a:p>
          <a:p>
            <a:pPr marL="533400" indent="-533400">
              <a:lnSpc>
                <a:spcPct val="90000"/>
              </a:lnSpc>
              <a:buFont typeface="Wingdings" pitchFamily="2" charset="2"/>
              <a:buAutoNum type="arabicParenR"/>
            </a:pPr>
            <a:r>
              <a:rPr lang="en-US" sz="2800" b="1" dirty="0" err="1" smtClean="0"/>
              <a:t>Intraperitoneal</a:t>
            </a:r>
            <a:r>
              <a:rPr lang="en-US" sz="2800" dirty="0" smtClean="0"/>
              <a:t> (mild to moderately dehydrated; large volumes) This method is not commonly used and can be very dangerous if you accidentally hit an organ</a:t>
            </a:r>
          </a:p>
        </p:txBody>
      </p:sp>
      <p:sp>
        <p:nvSpPr>
          <p:cNvPr id="8" name="Rectangle 7"/>
          <p:cNvSpPr/>
          <p:nvPr/>
        </p:nvSpPr>
        <p:spPr>
          <a:xfrm>
            <a:off x="228600" y="609600"/>
            <a:ext cx="8842365" cy="769441"/>
          </a:xfrm>
          <a:prstGeom prst="rect">
            <a:avLst/>
          </a:prstGeom>
          <a:noFill/>
        </p:spPr>
        <p:txBody>
          <a:bodyPr wrap="square">
            <a:spAutoFit/>
          </a:bodyPr>
          <a:lstStyle/>
          <a:p>
            <a:pPr algn="ctr">
              <a:defRPr/>
            </a:pPr>
            <a:r>
              <a:rPr lang="en-US" sz="4400" b="1" kern="10" cap="all" dirty="0">
                <a:ln w="9000" cmpd="sng">
                  <a:solidFill>
                    <a:schemeClr val="accent4">
                      <a:shade val="50000"/>
                      <a:satMod val="120000"/>
                    </a:schemeClr>
                  </a:solidFill>
                  <a:prstDash val="solid"/>
                </a:ln>
                <a:effectLst>
                  <a:reflection blurRad="12700" stA="28000" endPos="45000" dist="1000" dir="5400000" sy="-100000" algn="bl" rotWithShape="0"/>
                </a:effectLst>
                <a:latin typeface="+mj-lt"/>
              </a:rPr>
              <a:t>Routes of Fluid Administration</a:t>
            </a:r>
            <a:endParaRPr lang="en-US" sz="44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mj-lt"/>
            </a:endParaRPr>
          </a:p>
        </p:txBody>
      </p:sp>
      <p:sp>
        <p:nvSpPr>
          <p:cNvPr id="6" name="Rectangle 5"/>
          <p:cNvSpPr>
            <a:spLocks noChangeArrowheads="1"/>
          </p:cNvSpPr>
          <p:nvPr/>
        </p:nvSpPr>
        <p:spPr bwMode="auto">
          <a:xfrm>
            <a:off x="4800600" y="6248400"/>
            <a:ext cx="4343400" cy="533400"/>
          </a:xfrm>
          <a:prstGeom prst="rect">
            <a:avLst/>
          </a:prstGeom>
          <a:noFill/>
          <a:ln w="9525">
            <a:noFill/>
            <a:miter lim="800000"/>
            <a:headEnd/>
            <a:tailEnd/>
          </a:ln>
        </p:spPr>
        <p:txBody>
          <a:bodyPr wrap="none" anchor="ctr"/>
          <a:lstStyle/>
          <a:p>
            <a:pPr algn="ctr"/>
            <a:r>
              <a:rPr lang="en-US" dirty="0"/>
              <a:t>VTDRG pg. 362</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a:xfrm>
            <a:off x="1524000" y="685800"/>
            <a:ext cx="6931025" cy="3724275"/>
          </a:xfrm>
        </p:spPr>
        <p:txBody>
          <a:bodyPr/>
          <a:lstStyle/>
          <a:p>
            <a:pPr marL="533400" indent="-533400">
              <a:buFont typeface="Wingdings" pitchFamily="2" charset="2"/>
              <a:buAutoNum type="arabicParenR" startAt="5"/>
            </a:pPr>
            <a:r>
              <a:rPr lang="en-US" b="1" dirty="0" err="1" smtClean="0"/>
              <a:t>Intraosseous</a:t>
            </a:r>
            <a:r>
              <a:rPr lang="en-US" dirty="0" smtClean="0"/>
              <a:t> (head of the femur or </a:t>
            </a:r>
            <a:r>
              <a:rPr lang="en-US" dirty="0" err="1" smtClean="0"/>
              <a:t>humerus</a:t>
            </a:r>
            <a:r>
              <a:rPr lang="en-US" dirty="0" smtClean="0"/>
              <a:t> of small animals, neonates or animals with poor venous access) via 16 gauge bone marrow needle and other materials. IO infusion provides a direct conduit to the blood stream through the bone. This technique must be sterile! </a:t>
            </a:r>
          </a:p>
        </p:txBody>
      </p:sp>
      <p:pic>
        <p:nvPicPr>
          <p:cNvPr id="26627" name="Picture 9" descr="621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581400"/>
            <a:ext cx="22860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3919537"/>
            <a:ext cx="3200400" cy="217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Text Box 9"/>
          <p:cNvSpPr txBox="1">
            <a:spLocks noChangeArrowheads="1"/>
          </p:cNvSpPr>
          <p:nvPr/>
        </p:nvSpPr>
        <p:spPr bwMode="auto">
          <a:xfrm>
            <a:off x="647700" y="2667000"/>
            <a:ext cx="3352800" cy="323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algn="ctr" eaLnBrk="1" hangingPunct="1">
              <a:spcBef>
                <a:spcPct val="50000"/>
              </a:spcBef>
            </a:pPr>
            <a:r>
              <a:rPr lang="en-US" sz="2400" dirty="0"/>
              <a:t>CONTRAINDICATED:</a:t>
            </a:r>
          </a:p>
          <a:p>
            <a:pPr algn="ctr" eaLnBrk="1" hangingPunct="1">
              <a:spcBef>
                <a:spcPct val="50000"/>
              </a:spcBef>
            </a:pPr>
            <a:r>
              <a:rPr lang="en-US" sz="2400" dirty="0"/>
              <a:t>Vomiting</a:t>
            </a:r>
          </a:p>
          <a:p>
            <a:pPr algn="ctr" eaLnBrk="1" hangingPunct="1">
              <a:spcBef>
                <a:spcPct val="50000"/>
              </a:spcBef>
            </a:pPr>
            <a:r>
              <a:rPr lang="en-US" sz="2400" dirty="0"/>
              <a:t>Diarrhea</a:t>
            </a:r>
          </a:p>
          <a:p>
            <a:pPr algn="ctr" eaLnBrk="1" hangingPunct="1">
              <a:spcBef>
                <a:spcPct val="50000"/>
              </a:spcBef>
            </a:pPr>
            <a:r>
              <a:rPr lang="en-US" sz="2400" dirty="0"/>
              <a:t>Shock</a:t>
            </a:r>
          </a:p>
          <a:p>
            <a:pPr algn="ctr" eaLnBrk="1" hangingPunct="1">
              <a:spcBef>
                <a:spcPct val="50000"/>
              </a:spcBef>
            </a:pPr>
            <a:r>
              <a:rPr lang="en-US" sz="2400" dirty="0"/>
              <a:t>Dysphagia</a:t>
            </a:r>
          </a:p>
          <a:p>
            <a:pPr eaLnBrk="1" hangingPunct="1">
              <a:spcBef>
                <a:spcPct val="50000"/>
              </a:spcBef>
            </a:pPr>
            <a:endParaRPr lang="en-US" sz="2400" dirty="0"/>
          </a:p>
        </p:txBody>
      </p:sp>
      <p:sp>
        <p:nvSpPr>
          <p:cNvPr id="27652" name="AutoShape 10"/>
          <p:cNvSpPr>
            <a:spLocks noChangeArrowheads="1"/>
          </p:cNvSpPr>
          <p:nvPr/>
        </p:nvSpPr>
        <p:spPr bwMode="auto">
          <a:xfrm>
            <a:off x="228600" y="762000"/>
            <a:ext cx="3657600" cy="1143000"/>
          </a:xfrm>
          <a:prstGeom prst="roundRect">
            <a:avLst>
              <a:gd name="adj" fmla="val 16667"/>
            </a:avLst>
          </a:prstGeom>
          <a:noFill/>
          <a:ln w="9525">
            <a:noFill/>
            <a:round/>
            <a:headEnd/>
            <a:tailEnd/>
          </a:ln>
        </p:spPr>
        <p:txBody>
          <a:bodyPr wrap="none" anchor="ctr"/>
          <a:lstStyle/>
          <a:p>
            <a:pPr algn="ctr"/>
            <a:r>
              <a:rPr lang="en-US" sz="3200" dirty="0" smtClean="0"/>
              <a:t>ORAL ROUTE</a:t>
            </a:r>
            <a:endParaRPr lang="en-US"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AutoShape 2"/>
          <p:cNvSpPr>
            <a:spLocks noGrp="1" noChangeArrowheads="1"/>
          </p:cNvSpPr>
          <p:nvPr>
            <p:ph type="title"/>
          </p:nvPr>
        </p:nvSpPr>
        <p:spPr>
          <a:xfrm>
            <a:off x="1447800" y="762000"/>
            <a:ext cx="5867400" cy="1447800"/>
          </a:xfrm>
        </p:spPr>
        <p:txBody>
          <a:bodyPr>
            <a:normAutofit fontScale="90000"/>
          </a:bodyPr>
          <a:lstStyle/>
          <a:p>
            <a:pPr algn="ctr" fontAlgn="auto">
              <a:spcAft>
                <a:spcPts val="0"/>
              </a:spcAft>
              <a:defRPr/>
            </a:pPr>
            <a:r>
              <a:rPr lang="en-US" dirty="0"/>
              <a:t>Subcutaneous fluids are contraindicated when:</a:t>
            </a:r>
          </a:p>
        </p:txBody>
      </p:sp>
      <p:sp>
        <p:nvSpPr>
          <p:cNvPr id="29699" name="Rectangle 3"/>
          <p:cNvSpPr>
            <a:spLocks noGrp="1" noChangeArrowheads="1"/>
          </p:cNvSpPr>
          <p:nvPr>
            <p:ph idx="1"/>
          </p:nvPr>
        </p:nvSpPr>
        <p:spPr>
          <a:xfrm>
            <a:off x="609600" y="2743200"/>
            <a:ext cx="7620000" cy="4800600"/>
          </a:xfrm>
        </p:spPr>
        <p:txBody>
          <a:bodyPr/>
          <a:lstStyle/>
          <a:p>
            <a:pPr marL="533400" indent="-533400" algn="ctr">
              <a:buFont typeface="Wingdings" pitchFamily="2" charset="2"/>
              <a:buNone/>
            </a:pPr>
            <a:r>
              <a:rPr lang="en-US" sz="2800" dirty="0" smtClean="0"/>
              <a:t>Infected or devitalized skin</a:t>
            </a:r>
          </a:p>
          <a:p>
            <a:pPr marL="533400" indent="-533400" algn="ctr">
              <a:buFont typeface="Wingdings" pitchFamily="2" charset="2"/>
              <a:buNone/>
            </a:pPr>
            <a:r>
              <a:rPr lang="en-US" sz="2800" dirty="0" smtClean="0"/>
              <a:t>Hypothermia</a:t>
            </a:r>
          </a:p>
          <a:p>
            <a:pPr marL="533400" indent="-533400" algn="ctr">
              <a:buFont typeface="Wingdings" pitchFamily="2" charset="2"/>
              <a:buNone/>
            </a:pPr>
            <a:r>
              <a:rPr lang="en-US" sz="2800" dirty="0" smtClean="0"/>
              <a:t>The patient requires dextrose</a:t>
            </a:r>
          </a:p>
          <a:p>
            <a:pPr marL="533400" indent="-533400" algn="ctr">
              <a:buFont typeface="Wingdings" pitchFamily="2" charset="2"/>
              <a:buNone/>
            </a:pPr>
            <a:r>
              <a:rPr lang="en-US" sz="2800" dirty="0" smtClean="0"/>
              <a:t>Severely dehydrated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p:cNvSpPr>
            <a:spLocks noGrp="1" noChangeArrowheads="1"/>
          </p:cNvSpPr>
          <p:nvPr>
            <p:ph type="title"/>
          </p:nvPr>
        </p:nvSpPr>
        <p:spPr>
          <a:xfrm>
            <a:off x="685800" y="609600"/>
            <a:ext cx="7620000" cy="1143000"/>
          </a:xfrm>
        </p:spPr>
        <p:txBody>
          <a:bodyPr/>
          <a:lstStyle/>
          <a:p>
            <a:pPr algn="ctr" fontAlgn="auto">
              <a:spcAft>
                <a:spcPts val="0"/>
              </a:spcAft>
              <a:defRPr/>
            </a:pPr>
            <a:r>
              <a:rPr lang="en-US" dirty="0"/>
              <a:t>Crystalloids –</a:t>
            </a:r>
            <a:r>
              <a:rPr lang="en-US" dirty="0" err="1"/>
              <a:t>vs</a:t>
            </a:r>
            <a:r>
              <a:rPr lang="en-US" dirty="0"/>
              <a:t>- Colloids</a:t>
            </a:r>
          </a:p>
        </p:txBody>
      </p:sp>
      <p:sp>
        <p:nvSpPr>
          <p:cNvPr id="36867" name="Rectangle 3"/>
          <p:cNvSpPr>
            <a:spLocks noGrp="1" noChangeArrowheads="1"/>
          </p:cNvSpPr>
          <p:nvPr>
            <p:ph idx="1"/>
          </p:nvPr>
        </p:nvSpPr>
        <p:spPr>
          <a:xfrm>
            <a:off x="533400" y="2133600"/>
            <a:ext cx="8153400" cy="3724275"/>
          </a:xfrm>
        </p:spPr>
        <p:txBody>
          <a:bodyPr>
            <a:normAutofit fontScale="85000" lnSpcReduction="10000"/>
          </a:bodyPr>
          <a:lstStyle/>
          <a:p>
            <a:pPr>
              <a:lnSpc>
                <a:spcPct val="90000"/>
              </a:lnSpc>
            </a:pPr>
            <a:r>
              <a:rPr lang="en-US" sz="2800" b="1" dirty="0" smtClean="0"/>
              <a:t>Crystalloids</a:t>
            </a:r>
            <a:r>
              <a:rPr lang="en-US" sz="2800" dirty="0" smtClean="0"/>
              <a:t> are aqueous </a:t>
            </a:r>
            <a:r>
              <a:rPr lang="en-US" sz="2800" u="sng" dirty="0" smtClean="0"/>
              <a:t>solutions</a:t>
            </a:r>
            <a:r>
              <a:rPr lang="en-US" sz="2800" dirty="0" smtClean="0"/>
              <a:t> of mineral salts or other water-soluble molecules with variable electrolyte composition and </a:t>
            </a:r>
            <a:r>
              <a:rPr lang="en-US" sz="2800" u="sng" dirty="0" smtClean="0"/>
              <a:t>contain no protein or colloids</a:t>
            </a:r>
            <a:r>
              <a:rPr lang="en-US" sz="2800" dirty="0" smtClean="0"/>
              <a:t>. </a:t>
            </a:r>
          </a:p>
          <a:p>
            <a:pPr lvl="1">
              <a:lnSpc>
                <a:spcPct val="90000"/>
              </a:lnSpc>
            </a:pPr>
            <a:r>
              <a:rPr lang="en-US" sz="2800" dirty="0" smtClean="0"/>
              <a:t>Are in intravascular compartment for less than an hour </a:t>
            </a:r>
          </a:p>
          <a:p>
            <a:pPr lvl="1">
              <a:lnSpc>
                <a:spcPct val="90000"/>
              </a:lnSpc>
            </a:pPr>
            <a:r>
              <a:rPr lang="en-US" sz="2800" dirty="0" smtClean="0"/>
              <a:t>Rapidly excreted in urine (if renal function is normal)</a:t>
            </a:r>
          </a:p>
          <a:p>
            <a:pPr lvl="1">
              <a:lnSpc>
                <a:spcPct val="90000"/>
              </a:lnSpc>
            </a:pPr>
            <a:r>
              <a:rPr lang="en-US" sz="2800" dirty="0" smtClean="0"/>
              <a:t>Isotonic, hypertonic, or hypotonic</a:t>
            </a:r>
          </a:p>
          <a:p>
            <a:pPr>
              <a:lnSpc>
                <a:spcPct val="90000"/>
              </a:lnSpc>
            </a:pPr>
            <a:r>
              <a:rPr lang="en-US" sz="2800" b="1" dirty="0" smtClean="0"/>
              <a:t>Colloids</a:t>
            </a:r>
            <a:r>
              <a:rPr lang="en-US" sz="2800" dirty="0" smtClean="0"/>
              <a:t> contain larger insoluble molecules, which act to retain existing fluid and promote movement of fluid into intravascular spaces</a:t>
            </a:r>
          </a:p>
          <a:p>
            <a:pPr lvl="1">
              <a:lnSpc>
                <a:spcPct val="90000"/>
              </a:lnSpc>
            </a:pPr>
            <a:r>
              <a:rPr lang="en-US" sz="2800" dirty="0" smtClean="0"/>
              <a:t>Remain within the circulation.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lstStyle/>
          <a:p>
            <a:pPr algn="ctr" fontAlgn="auto">
              <a:spcAft>
                <a:spcPts val="0"/>
              </a:spcAft>
              <a:defRPr/>
            </a:pPr>
            <a:r>
              <a:rPr lang="en-US" dirty="0" smtClean="0"/>
              <a:t>Isotonic Crystalloids</a:t>
            </a:r>
            <a:endParaRPr lang="en-US" dirty="0"/>
          </a:p>
        </p:txBody>
      </p:sp>
      <p:sp>
        <p:nvSpPr>
          <p:cNvPr id="38915" name="Content Placeholder 2"/>
          <p:cNvSpPr>
            <a:spLocks noGrp="1"/>
          </p:cNvSpPr>
          <p:nvPr>
            <p:ph idx="1"/>
          </p:nvPr>
        </p:nvSpPr>
        <p:spPr>
          <a:xfrm>
            <a:off x="533400" y="1371600"/>
            <a:ext cx="7620000" cy="4800600"/>
          </a:xfrm>
        </p:spPr>
        <p:txBody>
          <a:bodyPr/>
          <a:lstStyle/>
          <a:p>
            <a:r>
              <a:rPr lang="en-US" sz="2800" dirty="0" smtClean="0"/>
              <a:t>Most common type of fluids used to replace body fluids</a:t>
            </a:r>
          </a:p>
          <a:p>
            <a:r>
              <a:rPr lang="en-US" sz="2800" dirty="0" smtClean="0"/>
              <a:t>Can be administered via any routes</a:t>
            </a:r>
          </a:p>
          <a:p>
            <a:r>
              <a:rPr lang="en-US" sz="2800" dirty="0" smtClean="0"/>
              <a:t>Cells not affected by this type of solution</a:t>
            </a:r>
          </a:p>
          <a:p>
            <a:pPr lvl="1"/>
            <a:r>
              <a:rPr lang="en-US" sz="2800" b="1" i="1" dirty="0" smtClean="0"/>
              <a:t>Normal Saline (0.9% </a:t>
            </a:r>
            <a:r>
              <a:rPr lang="en-US" sz="2800" b="1" i="1" dirty="0" err="1" smtClean="0"/>
              <a:t>NaCl</a:t>
            </a:r>
            <a:r>
              <a:rPr lang="en-US" sz="2800" b="1" i="1" dirty="0" smtClean="0"/>
              <a:t>)</a:t>
            </a:r>
          </a:p>
          <a:p>
            <a:pPr lvl="2"/>
            <a:r>
              <a:rPr lang="en-US" sz="2800" dirty="0" smtClean="0"/>
              <a:t>Contraindicated with cardiac disease</a:t>
            </a:r>
          </a:p>
          <a:p>
            <a:pPr lvl="1"/>
            <a:r>
              <a:rPr lang="en-US" sz="2800" b="1" i="1" dirty="0" smtClean="0"/>
              <a:t>LRS</a:t>
            </a:r>
          </a:p>
          <a:p>
            <a:pPr lvl="2"/>
            <a:r>
              <a:rPr lang="en-US" sz="2800" dirty="0" smtClean="0"/>
              <a:t>Not suitable with transfusions (can cause clotting/agglutination)</a:t>
            </a:r>
          </a:p>
          <a:p>
            <a:pPr>
              <a:buFont typeface="Arial" charset="0"/>
              <a:buNone/>
            </a:pPr>
            <a:endParaRPr lang="en-US" sz="2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pPr algn="ctr" fontAlgn="auto">
              <a:spcAft>
                <a:spcPts val="0"/>
              </a:spcAft>
              <a:defRPr/>
            </a:pPr>
            <a:r>
              <a:rPr lang="en-US" dirty="0" smtClean="0"/>
              <a:t>Hypertonic Crystalloids</a:t>
            </a:r>
            <a:endParaRPr lang="en-US" dirty="0"/>
          </a:p>
        </p:txBody>
      </p:sp>
      <p:sp>
        <p:nvSpPr>
          <p:cNvPr id="39939" name="Content Placeholder 2"/>
          <p:cNvSpPr>
            <a:spLocks noGrp="1"/>
          </p:cNvSpPr>
          <p:nvPr>
            <p:ph idx="1"/>
          </p:nvPr>
        </p:nvSpPr>
        <p:spPr>
          <a:xfrm>
            <a:off x="457200" y="1828800"/>
            <a:ext cx="7620000" cy="4800600"/>
          </a:xfrm>
        </p:spPr>
        <p:txBody>
          <a:bodyPr/>
          <a:lstStyle/>
          <a:p>
            <a:r>
              <a:rPr lang="en-US" sz="2800" dirty="0" smtClean="0"/>
              <a:t>Greater osmotic pressure than blood – thereby encouraging movement of fluid from cells into circulation</a:t>
            </a:r>
          </a:p>
          <a:p>
            <a:r>
              <a:rPr lang="en-US" sz="2800" dirty="0" smtClean="0"/>
              <a:t>Administered for shock, cerebral edema</a:t>
            </a:r>
          </a:p>
          <a:p>
            <a:r>
              <a:rPr lang="en-US" sz="2800" dirty="0" smtClean="0"/>
              <a:t>Cannot be given SC</a:t>
            </a:r>
          </a:p>
          <a:p>
            <a:r>
              <a:rPr lang="en-US" sz="2800" dirty="0" smtClean="0"/>
              <a:t>Contraindicated with renal/cardiac failure</a:t>
            </a:r>
          </a:p>
          <a:p>
            <a:pPr lvl="1"/>
            <a:r>
              <a:rPr lang="en-US" sz="2800" b="1" dirty="0" err="1" smtClean="0"/>
              <a:t>NaCl</a:t>
            </a:r>
            <a:r>
              <a:rPr lang="en-US" sz="2800" dirty="0" smtClean="0"/>
              <a:t> (3, 4, 5, 7, 23.4%)</a:t>
            </a:r>
          </a:p>
          <a:p>
            <a:r>
              <a:rPr lang="en-US" sz="2800" dirty="0" smtClean="0"/>
              <a:t>Should be given in combination with a colloid or isotonic crystalloid</a:t>
            </a:r>
          </a:p>
          <a:p>
            <a:pPr lvl="1"/>
            <a:endParaRPr lang="en-US" dirty="0" smtClean="0"/>
          </a:p>
          <a:p>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Normal Fluid Balance</a:t>
            </a:r>
            <a:endParaRPr lang="en-US" dirty="0"/>
          </a:p>
        </p:txBody>
      </p:sp>
      <p:sp>
        <p:nvSpPr>
          <p:cNvPr id="3075" name="Content Placeholder 2"/>
          <p:cNvSpPr>
            <a:spLocks noGrp="1"/>
          </p:cNvSpPr>
          <p:nvPr>
            <p:ph idx="1"/>
          </p:nvPr>
        </p:nvSpPr>
        <p:spPr>
          <a:xfrm>
            <a:off x="609600" y="1752600"/>
            <a:ext cx="8153400" cy="4648200"/>
          </a:xfrm>
        </p:spPr>
        <p:txBody>
          <a:bodyPr/>
          <a:lstStyle/>
          <a:p>
            <a:r>
              <a:rPr lang="en-US" sz="2400" dirty="0" smtClean="0"/>
              <a:t>The body is made up of approximately 60% water</a:t>
            </a:r>
          </a:p>
          <a:p>
            <a:r>
              <a:rPr lang="en-US" sz="2400" dirty="0" smtClean="0"/>
              <a:t>This is divided into intracellular </a:t>
            </a:r>
            <a:r>
              <a:rPr lang="en-US" sz="2400" i="1" dirty="0" smtClean="0"/>
              <a:t>(2/3 of body fluid)</a:t>
            </a:r>
            <a:r>
              <a:rPr lang="en-US" sz="2400" dirty="0" smtClean="0"/>
              <a:t> and extracellular fluids </a:t>
            </a:r>
            <a:r>
              <a:rPr lang="en-US" sz="2400" i="1" dirty="0" smtClean="0"/>
              <a:t>(1/3 of body fluid)</a:t>
            </a:r>
            <a:endParaRPr lang="en-US" sz="2400" dirty="0" smtClean="0"/>
          </a:p>
          <a:p>
            <a:r>
              <a:rPr lang="en-US" sz="2400" dirty="0" smtClean="0"/>
              <a:t>The body maintains fluid balance (homeostasis) on a constant basis</a:t>
            </a:r>
          </a:p>
          <a:p>
            <a:r>
              <a:rPr lang="en-US" sz="2400" dirty="0" smtClean="0"/>
              <a:t>Fluids are gained via:</a:t>
            </a:r>
          </a:p>
          <a:p>
            <a:pPr lvl="1"/>
            <a:r>
              <a:rPr lang="en-US" sz="2400" dirty="0" smtClean="0"/>
              <a:t>Oral intake</a:t>
            </a:r>
          </a:p>
          <a:p>
            <a:pPr lvl="1"/>
            <a:r>
              <a:rPr lang="en-US" sz="2400" dirty="0" smtClean="0"/>
              <a:t>Metabolism in the body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pPr algn="ctr" fontAlgn="auto">
              <a:spcAft>
                <a:spcPts val="0"/>
              </a:spcAft>
              <a:defRPr/>
            </a:pPr>
            <a:r>
              <a:rPr lang="en-US" dirty="0" smtClean="0"/>
              <a:t>Hypotonic Crystalloids</a:t>
            </a:r>
            <a:endParaRPr lang="en-US" dirty="0"/>
          </a:p>
        </p:txBody>
      </p:sp>
      <p:sp>
        <p:nvSpPr>
          <p:cNvPr id="40963" name="Content Placeholder 2"/>
          <p:cNvSpPr>
            <a:spLocks noGrp="1"/>
          </p:cNvSpPr>
          <p:nvPr>
            <p:ph idx="1"/>
          </p:nvPr>
        </p:nvSpPr>
        <p:spPr/>
        <p:txBody>
          <a:bodyPr>
            <a:normAutofit fontScale="92500"/>
          </a:bodyPr>
          <a:lstStyle/>
          <a:p>
            <a:r>
              <a:rPr lang="en-US" sz="3200" dirty="0" smtClean="0"/>
              <a:t>Lower osmotic pressure than blood – thereby encouraging movement of fluids into cells</a:t>
            </a:r>
          </a:p>
          <a:p>
            <a:r>
              <a:rPr lang="en-US" sz="3200" dirty="0" smtClean="0"/>
              <a:t>Not to be used with shock/pulmonary or cerebral edema/</a:t>
            </a:r>
          </a:p>
          <a:p>
            <a:r>
              <a:rPr lang="en-US" sz="3200" dirty="0" smtClean="0"/>
              <a:t>Examples:</a:t>
            </a:r>
          </a:p>
          <a:p>
            <a:pPr lvl="1"/>
            <a:r>
              <a:rPr lang="en-US" sz="3200" b="1" dirty="0" smtClean="0"/>
              <a:t>5% Dextrose in water (D5W)</a:t>
            </a:r>
          </a:p>
          <a:p>
            <a:pPr lvl="1"/>
            <a:r>
              <a:rPr lang="en-US" sz="3200" b="1" dirty="0" smtClean="0"/>
              <a:t>0.45% Saline </a:t>
            </a:r>
          </a:p>
          <a:p>
            <a:pPr lvl="1"/>
            <a:r>
              <a:rPr lang="en-US" sz="3200" b="1" dirty="0" smtClean="0"/>
              <a:t>2.5% Dextrose / 0.45% Saline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AutoShape 2"/>
          <p:cNvSpPr>
            <a:spLocks noGrp="1" noChangeArrowheads="1"/>
          </p:cNvSpPr>
          <p:nvPr>
            <p:ph type="title"/>
          </p:nvPr>
        </p:nvSpPr>
        <p:spPr>
          <a:xfrm>
            <a:off x="304800" y="228600"/>
            <a:ext cx="9601200" cy="1143000"/>
          </a:xfrm>
        </p:spPr>
        <p:txBody>
          <a:bodyPr/>
          <a:lstStyle/>
          <a:p>
            <a:pPr fontAlgn="auto">
              <a:spcAft>
                <a:spcPts val="0"/>
              </a:spcAft>
              <a:defRPr/>
            </a:pPr>
            <a:r>
              <a:rPr lang="en-US" sz="4000" dirty="0" smtClean="0"/>
              <a:t>Subcutaneous fluids should always be …</a:t>
            </a:r>
            <a:endParaRPr lang="en-US" sz="4000" dirty="0"/>
          </a:p>
        </p:txBody>
      </p:sp>
      <p:sp>
        <p:nvSpPr>
          <p:cNvPr id="41987" name="Rectangle 3"/>
          <p:cNvSpPr>
            <a:spLocks noGrp="1" noChangeArrowheads="1"/>
          </p:cNvSpPr>
          <p:nvPr>
            <p:ph idx="1"/>
          </p:nvPr>
        </p:nvSpPr>
        <p:spPr>
          <a:xfrm>
            <a:off x="457200" y="1752600"/>
            <a:ext cx="8229600" cy="4389120"/>
          </a:xfrm>
        </p:spPr>
        <p:txBody>
          <a:bodyPr/>
          <a:lstStyle/>
          <a:p>
            <a:pPr marL="533400" indent="-533400">
              <a:buFont typeface="Wingdings" pitchFamily="2" charset="2"/>
              <a:buAutoNum type="alphaUcPeriod"/>
            </a:pPr>
            <a:r>
              <a:rPr lang="en-US" sz="3600" dirty="0" smtClean="0"/>
              <a:t>Hypertonic </a:t>
            </a:r>
          </a:p>
          <a:p>
            <a:pPr marL="533400" indent="-533400">
              <a:buFont typeface="Wingdings" pitchFamily="2" charset="2"/>
              <a:buAutoNum type="alphaUcPeriod"/>
            </a:pPr>
            <a:r>
              <a:rPr lang="en-US" sz="3600" dirty="0" smtClean="0"/>
              <a:t>Isotonic</a:t>
            </a:r>
          </a:p>
          <a:p>
            <a:pPr marL="533400" indent="-533400">
              <a:buFont typeface="Wingdings" pitchFamily="2" charset="2"/>
              <a:buAutoNum type="alphaUcPeriod"/>
            </a:pPr>
            <a:r>
              <a:rPr lang="en-US" sz="3600" dirty="0" smtClean="0"/>
              <a:t>Hypotonic</a:t>
            </a:r>
          </a:p>
          <a:p>
            <a:pPr marL="533400" indent="-533400">
              <a:buFont typeface="Wingdings" pitchFamily="2" charset="2"/>
              <a:buAutoNum type="alphaUcPeriod"/>
            </a:pPr>
            <a:r>
              <a:rPr lang="en-US" sz="3600" dirty="0" smtClean="0"/>
              <a:t>Super hypertonic</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a:spLocks noGrp="1" noChangeArrowheads="1"/>
          </p:cNvSpPr>
          <p:nvPr>
            <p:ph idx="1"/>
          </p:nvPr>
        </p:nvSpPr>
        <p:spPr bwMode="auto">
          <a:xfrm>
            <a:off x="457200" y="1935480"/>
            <a:ext cx="8229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marL="0" indent="0" eaLnBrk="1" hangingPunct="1">
              <a:buNone/>
            </a:pPr>
            <a:r>
              <a:rPr lang="en-US" sz="2400" b="1" u="sng" dirty="0">
                <a:solidFill>
                  <a:schemeClr val="accent2">
                    <a:lumMod val="75000"/>
                  </a:schemeClr>
                </a:solidFill>
              </a:rPr>
              <a:t>Note</a:t>
            </a:r>
            <a:r>
              <a:rPr lang="en-US" sz="2400" b="1" dirty="0">
                <a:solidFill>
                  <a:schemeClr val="accent2">
                    <a:lumMod val="75000"/>
                  </a:schemeClr>
                </a:solidFill>
              </a:rPr>
              <a:t>: Don’t forget to warm fluids before administering; they are assimilated into the body better at </a:t>
            </a:r>
            <a:r>
              <a:rPr lang="en-US" sz="2400" b="1" u="sng" dirty="0">
                <a:solidFill>
                  <a:schemeClr val="accent2">
                    <a:lumMod val="75000"/>
                  </a:schemeClr>
                </a:solidFill>
              </a:rPr>
              <a:t>body </a:t>
            </a:r>
            <a:r>
              <a:rPr lang="en-US" sz="2400" b="1" u="sng" dirty="0" smtClean="0">
                <a:solidFill>
                  <a:schemeClr val="accent2">
                    <a:lumMod val="75000"/>
                  </a:schemeClr>
                </a:solidFill>
              </a:rPr>
              <a:t>temperature</a:t>
            </a:r>
            <a:endParaRPr lang="en-US" sz="2400" b="1" u="sng" dirty="0">
              <a:solidFill>
                <a:schemeClr val="accent2">
                  <a:lumMod val="75000"/>
                </a:schemeClr>
              </a:solidFill>
            </a:endParaRPr>
          </a:p>
        </p:txBody>
      </p:sp>
    </p:spTree>
    <p:extLst>
      <p:ext uri="{BB962C8B-B14F-4D97-AF65-F5344CB8AC3E}">
        <p14:creationId xmlns:p14="http://schemas.microsoft.com/office/powerpoint/2010/main" val="34512713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ctrTitle"/>
          </p:nvPr>
        </p:nvSpPr>
        <p:spPr>
          <a:xfrm>
            <a:off x="685800" y="0"/>
            <a:ext cx="7543800" cy="2593975"/>
          </a:xfrm>
        </p:spPr>
        <p:txBody>
          <a:bodyPr/>
          <a:lstStyle/>
          <a:p>
            <a:pPr fontAlgn="auto">
              <a:spcAft>
                <a:spcPts val="0"/>
              </a:spcAft>
              <a:defRPr/>
            </a:pPr>
            <a:r>
              <a:rPr lang="en-US" dirty="0"/>
              <a:t>Types of IV Fluids Commonly Utilized</a:t>
            </a:r>
          </a:p>
        </p:txBody>
      </p:sp>
      <p:sp>
        <p:nvSpPr>
          <p:cNvPr id="44035" name="Text Box 4"/>
          <p:cNvSpPr txBox="1">
            <a:spLocks noChangeArrowheads="1"/>
          </p:cNvSpPr>
          <p:nvPr/>
        </p:nvSpPr>
        <p:spPr bwMode="auto">
          <a:xfrm>
            <a:off x="5867400" y="5867400"/>
            <a:ext cx="2895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eaLnBrk="1" hangingPunct="1">
              <a:spcBef>
                <a:spcPct val="50000"/>
              </a:spcBef>
            </a:pPr>
            <a:endParaRPr lang="en-US">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AutoShape 4"/>
          <p:cNvSpPr>
            <a:spLocks noGrp="1" noChangeArrowheads="1"/>
          </p:cNvSpPr>
          <p:nvPr>
            <p:ph type="title"/>
          </p:nvPr>
        </p:nvSpPr>
        <p:spPr>
          <a:xfrm>
            <a:off x="609600" y="0"/>
            <a:ext cx="7924800" cy="1143000"/>
          </a:xfrm>
        </p:spPr>
        <p:txBody>
          <a:bodyPr/>
          <a:lstStyle/>
          <a:p>
            <a:pPr algn="ctr" fontAlgn="auto">
              <a:spcAft>
                <a:spcPts val="0"/>
              </a:spcAft>
              <a:defRPr/>
            </a:pPr>
            <a:r>
              <a:rPr lang="en-US" sz="3200" dirty="0">
                <a:latin typeface="Goudy Stout" pitchFamily="18" charset="0"/>
              </a:rPr>
              <a:t>Various IV Fluids</a:t>
            </a:r>
          </a:p>
        </p:txBody>
      </p:sp>
      <p:sp>
        <p:nvSpPr>
          <p:cNvPr id="45059" name="Rectangle 5"/>
          <p:cNvSpPr>
            <a:spLocks noGrp="1" noChangeArrowheads="1"/>
          </p:cNvSpPr>
          <p:nvPr>
            <p:ph sz="half" idx="1"/>
          </p:nvPr>
        </p:nvSpPr>
        <p:spPr>
          <a:xfrm>
            <a:off x="381000" y="1752600"/>
            <a:ext cx="3770313" cy="4495800"/>
          </a:xfrm>
        </p:spPr>
        <p:txBody>
          <a:bodyPr>
            <a:normAutofit fontScale="92500" lnSpcReduction="10000"/>
          </a:bodyPr>
          <a:lstStyle/>
          <a:p>
            <a:r>
              <a:rPr lang="en-US" b="1" dirty="0" smtClean="0"/>
              <a:t>Crystalloids</a:t>
            </a:r>
          </a:p>
          <a:p>
            <a:pPr lvl="1"/>
            <a:r>
              <a:rPr lang="en-US" sz="2800" dirty="0" smtClean="0"/>
              <a:t>LRS</a:t>
            </a:r>
          </a:p>
          <a:p>
            <a:pPr lvl="1"/>
            <a:r>
              <a:rPr lang="en-US" sz="2800" dirty="0" err="1" smtClean="0"/>
              <a:t>Normosol</a:t>
            </a:r>
            <a:r>
              <a:rPr lang="en-US" sz="2800" dirty="0" smtClean="0"/>
              <a:t>-R</a:t>
            </a:r>
          </a:p>
          <a:p>
            <a:pPr lvl="1"/>
            <a:r>
              <a:rPr lang="en-US" sz="2800" dirty="0" smtClean="0"/>
              <a:t>Plasma-</a:t>
            </a:r>
            <a:r>
              <a:rPr lang="en-US" sz="2800" dirty="0" err="1" smtClean="0"/>
              <a:t>Lyte</a:t>
            </a:r>
            <a:r>
              <a:rPr lang="en-US" sz="2800" dirty="0" smtClean="0"/>
              <a:t> A</a:t>
            </a:r>
          </a:p>
          <a:p>
            <a:pPr lvl="1"/>
            <a:r>
              <a:rPr lang="en-US" sz="2800" dirty="0" smtClean="0"/>
              <a:t>Ringers Solution</a:t>
            </a:r>
          </a:p>
          <a:p>
            <a:pPr lvl="1"/>
            <a:r>
              <a:rPr lang="en-US" sz="2800" dirty="0" smtClean="0"/>
              <a:t>Sodium Chloride 0.9%-Normal Saline</a:t>
            </a:r>
          </a:p>
          <a:p>
            <a:pPr lvl="1"/>
            <a:r>
              <a:rPr lang="en-US" sz="2800" dirty="0" smtClean="0"/>
              <a:t>Dextrose 5% in Water (D5W)</a:t>
            </a:r>
          </a:p>
        </p:txBody>
      </p:sp>
      <p:sp>
        <p:nvSpPr>
          <p:cNvPr id="45060" name="Rectangle 6"/>
          <p:cNvSpPr>
            <a:spLocks noGrp="1" noChangeArrowheads="1"/>
          </p:cNvSpPr>
          <p:nvPr>
            <p:ph sz="half" idx="2"/>
          </p:nvPr>
        </p:nvSpPr>
        <p:spPr>
          <a:xfrm>
            <a:off x="4800600" y="1524000"/>
            <a:ext cx="3770313" cy="4572000"/>
          </a:xfrm>
        </p:spPr>
        <p:txBody>
          <a:bodyPr>
            <a:normAutofit fontScale="92500" lnSpcReduction="10000"/>
          </a:bodyPr>
          <a:lstStyle/>
          <a:p>
            <a:r>
              <a:rPr lang="en-US" sz="2400" b="1" dirty="0" smtClean="0"/>
              <a:t>Colloids</a:t>
            </a:r>
          </a:p>
          <a:p>
            <a:pPr lvl="1"/>
            <a:r>
              <a:rPr lang="en-US" dirty="0" smtClean="0"/>
              <a:t>Whole blood</a:t>
            </a:r>
          </a:p>
          <a:p>
            <a:pPr lvl="1"/>
            <a:r>
              <a:rPr lang="en-US" dirty="0" smtClean="0"/>
              <a:t>Plasma</a:t>
            </a:r>
          </a:p>
          <a:p>
            <a:pPr lvl="1"/>
            <a:r>
              <a:rPr lang="en-US" dirty="0" smtClean="0"/>
              <a:t>Dextran 70*</a:t>
            </a:r>
          </a:p>
          <a:p>
            <a:pPr lvl="1"/>
            <a:r>
              <a:rPr lang="en-US" dirty="0" err="1" smtClean="0"/>
              <a:t>Hetastarch</a:t>
            </a:r>
            <a:endParaRPr lang="en-US" dirty="0" smtClean="0"/>
          </a:p>
          <a:p>
            <a:pPr lvl="1"/>
            <a:r>
              <a:rPr lang="en-US" dirty="0" err="1" smtClean="0"/>
              <a:t>Oxyglobin</a:t>
            </a:r>
            <a:endParaRPr lang="en-US" dirty="0" smtClean="0"/>
          </a:p>
          <a:p>
            <a:pPr lvl="1">
              <a:buFont typeface="Arial" charset="0"/>
              <a:buNone/>
            </a:pPr>
            <a:endParaRPr lang="en-US" dirty="0" smtClean="0"/>
          </a:p>
          <a:p>
            <a:pPr lvl="1">
              <a:buFont typeface="Arial" charset="0"/>
              <a:buNone/>
            </a:pPr>
            <a:r>
              <a:rPr lang="en-US" dirty="0" smtClean="0"/>
              <a:t>   *Dextran 70 is a synthetic colloid utilized as a plasma expander to treat shock from circulatory collapse.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AutoShape 2"/>
          <p:cNvSpPr>
            <a:spLocks noGrp="1" noChangeArrowheads="1"/>
          </p:cNvSpPr>
          <p:nvPr>
            <p:ph type="title"/>
          </p:nvPr>
        </p:nvSpPr>
        <p:spPr/>
        <p:txBody>
          <a:bodyPr/>
          <a:lstStyle/>
          <a:p>
            <a:pPr fontAlgn="auto">
              <a:spcAft>
                <a:spcPts val="0"/>
              </a:spcAft>
              <a:defRPr/>
            </a:pPr>
            <a:r>
              <a:rPr lang="en-US" dirty="0"/>
              <a:t>General Rule of thumb</a:t>
            </a:r>
          </a:p>
        </p:txBody>
      </p:sp>
      <p:sp>
        <p:nvSpPr>
          <p:cNvPr id="46083" name="Rectangle 3"/>
          <p:cNvSpPr>
            <a:spLocks noGrp="1" noChangeArrowheads="1"/>
          </p:cNvSpPr>
          <p:nvPr>
            <p:ph idx="1"/>
          </p:nvPr>
        </p:nvSpPr>
        <p:spPr>
          <a:xfrm>
            <a:off x="533400" y="2590800"/>
            <a:ext cx="7620000" cy="4800600"/>
          </a:xfrm>
        </p:spPr>
        <p:txBody>
          <a:bodyPr/>
          <a:lstStyle/>
          <a:p>
            <a:r>
              <a:rPr lang="en-US" sz="3200" dirty="0" smtClean="0"/>
              <a:t>It is undesirable to mix multiple drugs in a syringe or intravenous fluids</a:t>
            </a:r>
          </a:p>
          <a:p>
            <a:r>
              <a:rPr lang="en-US" sz="3200" dirty="0" smtClean="0"/>
              <a:t>Sometimes drug interactions are visible, other times they are not</a:t>
            </a:r>
          </a:p>
          <a:p>
            <a:r>
              <a:rPr lang="en-US" sz="3200" dirty="0" smtClean="0"/>
              <a:t>Physical incompatibilities include precipitation and chemical inactivation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noChangeArrowheads="1"/>
          </p:cNvSpPr>
          <p:nvPr>
            <p:ph type="title"/>
          </p:nvPr>
        </p:nvSpPr>
        <p:spPr>
          <a:xfrm>
            <a:off x="533400" y="609600"/>
            <a:ext cx="8153400" cy="838200"/>
          </a:xfrm>
        </p:spPr>
        <p:txBody>
          <a:bodyPr>
            <a:normAutofit/>
          </a:bodyPr>
          <a:lstStyle/>
          <a:p>
            <a:pPr algn="ctr" fontAlgn="auto">
              <a:spcAft>
                <a:spcPts val="0"/>
              </a:spcAft>
              <a:defRPr/>
            </a:pPr>
            <a:r>
              <a:rPr lang="en-US" sz="4400" dirty="0">
                <a:solidFill>
                  <a:schemeClr val="accent1">
                    <a:lumMod val="75000"/>
                  </a:schemeClr>
                </a:solidFill>
              </a:rPr>
              <a:t>Volume Overload or </a:t>
            </a:r>
            <a:r>
              <a:rPr lang="en-US" sz="4400" dirty="0" smtClean="0">
                <a:solidFill>
                  <a:schemeClr val="accent1">
                    <a:lumMod val="75000"/>
                  </a:schemeClr>
                </a:solidFill>
              </a:rPr>
              <a:t>Hypervolemia</a:t>
            </a:r>
            <a:endParaRPr lang="en-US" sz="4400" dirty="0">
              <a:solidFill>
                <a:schemeClr val="accent1">
                  <a:lumMod val="75000"/>
                </a:schemeClr>
              </a:solidFill>
            </a:endParaRPr>
          </a:p>
        </p:txBody>
      </p:sp>
      <p:sp>
        <p:nvSpPr>
          <p:cNvPr id="47107" name="Rectangle 3"/>
          <p:cNvSpPr>
            <a:spLocks noGrp="1" noChangeArrowheads="1"/>
          </p:cNvSpPr>
          <p:nvPr>
            <p:ph idx="1"/>
          </p:nvPr>
        </p:nvSpPr>
        <p:spPr>
          <a:xfrm>
            <a:off x="257629" y="1918834"/>
            <a:ext cx="5105400" cy="4558166"/>
          </a:xfrm>
        </p:spPr>
        <p:txBody>
          <a:bodyPr>
            <a:normAutofit fontScale="92500"/>
          </a:bodyPr>
          <a:lstStyle/>
          <a:p>
            <a:pPr>
              <a:lnSpc>
                <a:spcPct val="80000"/>
              </a:lnSpc>
            </a:pPr>
            <a:r>
              <a:rPr lang="en-US" sz="2800" b="1" dirty="0" smtClean="0"/>
              <a:t>Restlessness</a:t>
            </a:r>
          </a:p>
          <a:p>
            <a:pPr>
              <a:lnSpc>
                <a:spcPct val="80000"/>
              </a:lnSpc>
            </a:pPr>
            <a:r>
              <a:rPr lang="en-US" sz="2800" b="1" dirty="0" err="1" smtClean="0"/>
              <a:t>Hyperpnea</a:t>
            </a:r>
            <a:r>
              <a:rPr lang="en-US" sz="2800" b="1" dirty="0" smtClean="0"/>
              <a:t> </a:t>
            </a:r>
            <a:r>
              <a:rPr lang="en-US" sz="2800" dirty="0" smtClean="0"/>
              <a:t>(abnormal increase in depth and rate of respiration but not to the point of labored)</a:t>
            </a:r>
          </a:p>
          <a:p>
            <a:pPr>
              <a:lnSpc>
                <a:spcPct val="80000"/>
              </a:lnSpc>
            </a:pPr>
            <a:r>
              <a:rPr lang="en-US" sz="2800" b="1" dirty="0" smtClean="0"/>
              <a:t>Serous (watery) nasal discharge</a:t>
            </a:r>
          </a:p>
          <a:p>
            <a:pPr>
              <a:lnSpc>
                <a:spcPct val="80000"/>
              </a:lnSpc>
            </a:pPr>
            <a:r>
              <a:rPr lang="en-US" sz="2800" b="1" dirty="0" err="1" smtClean="0"/>
              <a:t>Chemosis</a:t>
            </a:r>
            <a:r>
              <a:rPr lang="en-US" sz="2800" b="1" dirty="0" smtClean="0"/>
              <a:t> </a:t>
            </a:r>
            <a:r>
              <a:rPr lang="en-US" sz="2800" dirty="0" smtClean="0"/>
              <a:t>(edema of the ocular conjunctiva)</a:t>
            </a:r>
          </a:p>
          <a:p>
            <a:pPr>
              <a:lnSpc>
                <a:spcPct val="80000"/>
              </a:lnSpc>
            </a:pPr>
            <a:r>
              <a:rPr lang="en-US" sz="2800" b="1" dirty="0" smtClean="0"/>
              <a:t>Pitting edema </a:t>
            </a:r>
            <a:r>
              <a:rPr lang="en-US" sz="2800" dirty="0" smtClean="0"/>
              <a:t>(remaining indented for a few minutes after removal of firm-finger-pressure. Over saturation of the cells.)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p:cNvSpPr>
            <a:spLocks noGrp="1" noChangeArrowheads="1"/>
          </p:cNvSpPr>
          <p:nvPr>
            <p:ph type="title"/>
          </p:nvPr>
        </p:nvSpPr>
        <p:spPr>
          <a:xfrm>
            <a:off x="533400" y="533400"/>
            <a:ext cx="8229600" cy="1143000"/>
          </a:xfrm>
        </p:spPr>
        <p:txBody>
          <a:bodyPr/>
          <a:lstStyle/>
          <a:p>
            <a:pPr algn="ctr" fontAlgn="auto">
              <a:spcAft>
                <a:spcPts val="0"/>
              </a:spcAft>
              <a:defRPr/>
            </a:pPr>
            <a:r>
              <a:rPr lang="en-US" dirty="0"/>
              <a:t>Causes of Volume Overload</a:t>
            </a:r>
          </a:p>
        </p:txBody>
      </p:sp>
      <p:sp>
        <p:nvSpPr>
          <p:cNvPr id="48131" name="Rectangle 3"/>
          <p:cNvSpPr>
            <a:spLocks noGrp="1" noChangeArrowheads="1"/>
          </p:cNvSpPr>
          <p:nvPr>
            <p:ph idx="1"/>
          </p:nvPr>
        </p:nvSpPr>
        <p:spPr/>
        <p:txBody>
          <a:bodyPr/>
          <a:lstStyle/>
          <a:p>
            <a:r>
              <a:rPr lang="en-US" sz="3600" smtClean="0"/>
              <a:t>Excessive total volume</a:t>
            </a:r>
          </a:p>
          <a:p>
            <a:r>
              <a:rPr lang="en-US" sz="3600" smtClean="0"/>
              <a:t>Excessive rate of fluid administration</a:t>
            </a:r>
          </a:p>
          <a:p>
            <a:r>
              <a:rPr lang="en-US" sz="3600" smtClean="0"/>
              <a:t>Decreased cardiac function</a:t>
            </a:r>
          </a:p>
          <a:p>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581912"/>
          </a:xfrm>
        </p:spPr>
        <p:txBody>
          <a:bodyPr>
            <a:noAutofit/>
          </a:bodyPr>
          <a:lstStyle/>
          <a:p>
            <a:pPr marL="0" indent="0" algn="ctr"/>
            <a:r>
              <a:rPr lang="en-US" sz="3600" dirty="0">
                <a:latin typeface="Arial" charset="0"/>
              </a:rPr>
              <a:t>An animal with which condition is more</a:t>
            </a:r>
            <a:br>
              <a:rPr lang="en-US" sz="3600" dirty="0">
                <a:latin typeface="Arial" charset="0"/>
              </a:rPr>
            </a:br>
            <a:r>
              <a:rPr lang="en-US" sz="3600" dirty="0">
                <a:latin typeface="Arial" charset="0"/>
              </a:rPr>
              <a:t>prone to fluid overload?</a:t>
            </a:r>
            <a:br>
              <a:rPr lang="en-US" sz="3600" dirty="0">
                <a:latin typeface="Arial" charset="0"/>
              </a:rPr>
            </a:br>
            <a:endParaRPr lang="en-US" sz="3600" dirty="0"/>
          </a:p>
        </p:txBody>
      </p:sp>
      <p:sp>
        <p:nvSpPr>
          <p:cNvPr id="4" name="Rectangle 4"/>
          <p:cNvSpPr>
            <a:spLocks noGrp="1" noChangeArrowheads="1"/>
          </p:cNvSpPr>
          <p:nvPr>
            <p:ph idx="1"/>
          </p:nvPr>
        </p:nvSpPr>
        <p:spPr bwMode="auto">
          <a:prstGeom prst="rect">
            <a:avLst/>
          </a:prstGeom>
          <a:noFill/>
          <a:ln w="9525">
            <a:noFill/>
            <a:miter lim="800000"/>
            <a:headEnd/>
            <a:tailEnd/>
          </a:ln>
        </p:spPr>
        <p:txBody>
          <a:bodyPr wrap="none" anchor="ctr"/>
          <a:lstStyle/>
          <a:p>
            <a:pPr marL="342900" indent="-342900" algn="ctr">
              <a:buFontTx/>
              <a:buAutoNum type="alphaUcPeriod"/>
            </a:pPr>
            <a:r>
              <a:rPr lang="en-US" sz="3200" dirty="0" smtClean="0">
                <a:latin typeface="Arial" charset="0"/>
              </a:rPr>
              <a:t>Early </a:t>
            </a:r>
            <a:r>
              <a:rPr lang="en-US" sz="3200" dirty="0">
                <a:latin typeface="Arial" charset="0"/>
              </a:rPr>
              <a:t>renal disease</a:t>
            </a:r>
          </a:p>
          <a:p>
            <a:pPr marL="342900" indent="-342900" algn="ctr">
              <a:buFontTx/>
              <a:buAutoNum type="alphaUcPeriod"/>
            </a:pPr>
            <a:r>
              <a:rPr lang="en-US" sz="3200" dirty="0">
                <a:latin typeface="Arial" charset="0"/>
              </a:rPr>
              <a:t>Parvovirus infection</a:t>
            </a:r>
          </a:p>
          <a:p>
            <a:pPr marL="342900" indent="-342900" algn="ctr">
              <a:buFontTx/>
              <a:buAutoNum type="alphaUcPeriod"/>
            </a:pPr>
            <a:r>
              <a:rPr lang="en-US" sz="3200" dirty="0">
                <a:latin typeface="Arial" charset="0"/>
              </a:rPr>
              <a:t>Cardiac insufficiency</a:t>
            </a:r>
          </a:p>
          <a:p>
            <a:pPr marL="342900" indent="-342900" algn="ctr">
              <a:buFontTx/>
              <a:buAutoNum type="alphaUcPeriod"/>
            </a:pPr>
            <a:r>
              <a:rPr lang="en-US" sz="3200" dirty="0">
                <a:latin typeface="Arial" charset="0"/>
              </a:rPr>
              <a:t>Very thirsty</a:t>
            </a:r>
          </a:p>
        </p:txBody>
      </p:sp>
    </p:spTree>
    <p:extLst>
      <p:ext uri="{BB962C8B-B14F-4D97-AF65-F5344CB8AC3E}">
        <p14:creationId xmlns:p14="http://schemas.microsoft.com/office/powerpoint/2010/main" val="40376474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p:cNvSpPr>
            <a:spLocks noGrp="1" noChangeArrowheads="1"/>
          </p:cNvSpPr>
          <p:nvPr>
            <p:ph type="title"/>
          </p:nvPr>
        </p:nvSpPr>
        <p:spPr>
          <a:xfrm>
            <a:off x="532946" y="228600"/>
            <a:ext cx="8229600" cy="1143000"/>
          </a:xfrm>
        </p:spPr>
        <p:txBody>
          <a:bodyPr>
            <a:normAutofit fontScale="90000"/>
          </a:bodyPr>
          <a:lstStyle/>
          <a:p>
            <a:pPr algn="ctr" fontAlgn="auto">
              <a:spcAft>
                <a:spcPts val="0"/>
              </a:spcAft>
              <a:defRPr/>
            </a:pPr>
            <a:r>
              <a:rPr lang="en-US" dirty="0"/>
              <a:t>If Volume Overload is Suspected</a:t>
            </a:r>
          </a:p>
        </p:txBody>
      </p:sp>
      <p:sp>
        <p:nvSpPr>
          <p:cNvPr id="50180" name="Rectangle 3"/>
          <p:cNvSpPr>
            <a:spLocks noGrp="1" noChangeArrowheads="1"/>
          </p:cNvSpPr>
          <p:nvPr>
            <p:ph idx="1"/>
          </p:nvPr>
        </p:nvSpPr>
        <p:spPr>
          <a:xfrm>
            <a:off x="381000" y="1752600"/>
            <a:ext cx="6781800" cy="3724275"/>
          </a:xfrm>
        </p:spPr>
        <p:txBody>
          <a:bodyPr/>
          <a:lstStyle/>
          <a:p>
            <a:r>
              <a:rPr lang="en-US" sz="2800" smtClean="0"/>
              <a:t>Auscultate the lungs for pulmonary edema – crackles can be heard</a:t>
            </a:r>
          </a:p>
          <a:p>
            <a:r>
              <a:rPr lang="en-US" sz="2800" smtClean="0"/>
              <a:t>Obtain central venous pressures (pgs. 791-793)</a:t>
            </a:r>
          </a:p>
          <a:p>
            <a:r>
              <a:rPr lang="en-US" sz="2800" smtClean="0"/>
              <a:t>Weight gain may be seen (Animals on a constant infusion of IV fluids should be weighed 3 times a day)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Grp="1" noChangeArrowheads="1"/>
          </p:cNvSpPr>
          <p:nvPr>
            <p:ph type="title"/>
          </p:nvPr>
        </p:nvSpPr>
        <p:spPr>
          <a:xfrm>
            <a:off x="762000" y="762000"/>
            <a:ext cx="8229600" cy="1143000"/>
          </a:xfrm>
        </p:spPr>
        <p:txBody>
          <a:bodyPr>
            <a:normAutofit fontScale="90000"/>
          </a:bodyPr>
          <a:lstStyle/>
          <a:p>
            <a:pPr fontAlgn="auto">
              <a:spcAft>
                <a:spcPts val="0"/>
              </a:spcAft>
              <a:defRPr/>
            </a:pPr>
            <a:r>
              <a:rPr lang="en-US" dirty="0" smtClean="0"/>
              <a:t>Indications </a:t>
            </a:r>
            <a:r>
              <a:rPr lang="en-US" dirty="0"/>
              <a:t>for Fluid Administration</a:t>
            </a:r>
          </a:p>
        </p:txBody>
      </p:sp>
      <p:sp>
        <p:nvSpPr>
          <p:cNvPr id="4099" name="Rectangle 3"/>
          <p:cNvSpPr>
            <a:spLocks noGrp="1" noChangeArrowheads="1"/>
          </p:cNvSpPr>
          <p:nvPr>
            <p:ph idx="1"/>
          </p:nvPr>
        </p:nvSpPr>
        <p:spPr>
          <a:xfrm>
            <a:off x="0" y="2133600"/>
            <a:ext cx="8077200" cy="5562600"/>
          </a:xfrm>
        </p:spPr>
        <p:txBody>
          <a:bodyPr/>
          <a:lstStyle/>
          <a:p>
            <a:pPr>
              <a:lnSpc>
                <a:spcPct val="90000"/>
              </a:lnSpc>
            </a:pPr>
            <a:r>
              <a:rPr lang="en-US" sz="2800" smtClean="0"/>
              <a:t>Dehydration</a:t>
            </a:r>
          </a:p>
          <a:p>
            <a:pPr>
              <a:lnSpc>
                <a:spcPct val="90000"/>
              </a:lnSpc>
            </a:pPr>
            <a:r>
              <a:rPr lang="en-US" sz="2800" smtClean="0"/>
              <a:t>Shock</a:t>
            </a:r>
          </a:p>
          <a:p>
            <a:pPr>
              <a:lnSpc>
                <a:spcPct val="90000"/>
              </a:lnSpc>
            </a:pPr>
            <a:r>
              <a:rPr lang="en-US" sz="2800" smtClean="0"/>
              <a:t>Loss of blood</a:t>
            </a:r>
          </a:p>
          <a:p>
            <a:pPr>
              <a:lnSpc>
                <a:spcPct val="90000"/>
              </a:lnSpc>
            </a:pPr>
            <a:r>
              <a:rPr lang="en-US" sz="2800" smtClean="0"/>
              <a:t>Sx (surgical) procedure </a:t>
            </a:r>
          </a:p>
          <a:p>
            <a:pPr lvl="1">
              <a:lnSpc>
                <a:spcPct val="90000"/>
              </a:lnSpc>
            </a:pPr>
            <a:r>
              <a:rPr lang="en-US" sz="2800" smtClean="0"/>
              <a:t>Potential of fluid loss or excessive blood loss</a:t>
            </a:r>
          </a:p>
          <a:p>
            <a:pPr lvl="1">
              <a:lnSpc>
                <a:spcPct val="90000"/>
              </a:lnSpc>
            </a:pPr>
            <a:r>
              <a:rPr lang="en-US" sz="2800" smtClean="0"/>
              <a:t>Maintenance of blood pressure and perfusion</a:t>
            </a:r>
          </a:p>
          <a:p>
            <a:pPr>
              <a:lnSpc>
                <a:spcPct val="90000"/>
              </a:lnSpc>
            </a:pPr>
            <a:r>
              <a:rPr lang="en-US" sz="2800" smtClean="0"/>
              <a:t>Disease that depletes the normal fluid, electrolyte or acid-base balances</a:t>
            </a:r>
          </a:p>
          <a:p>
            <a:pPr lvl="1">
              <a:lnSpc>
                <a:spcPct val="90000"/>
              </a:lnSpc>
              <a:buFont typeface="Arial" charset="0"/>
              <a:buNone/>
            </a:pPr>
            <a:r>
              <a:rPr lang="en-US" sz="2800" smtClean="0"/>
              <a:t>(polyuria, decreased oral intake of fluids)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lstStyle/>
          <a:p>
            <a:pPr algn="ctr" fontAlgn="auto">
              <a:spcAft>
                <a:spcPts val="0"/>
              </a:spcAft>
              <a:defRPr/>
            </a:pPr>
            <a:r>
              <a:rPr lang="en-US" dirty="0" smtClean="0"/>
              <a:t>Fluid Rates</a:t>
            </a:r>
            <a:endParaRPr lang="en-US" dirty="0"/>
          </a:p>
        </p:txBody>
      </p:sp>
      <p:sp>
        <p:nvSpPr>
          <p:cNvPr id="52227" name="Content Placeholder 3"/>
          <p:cNvSpPr>
            <a:spLocks noGrp="1"/>
          </p:cNvSpPr>
          <p:nvPr>
            <p:ph idx="1"/>
          </p:nvPr>
        </p:nvSpPr>
        <p:spPr/>
        <p:txBody>
          <a:bodyPr/>
          <a:lstStyle/>
          <a:p>
            <a:r>
              <a:rPr lang="en-US" sz="2800" b="1" dirty="0" smtClean="0"/>
              <a:t>Maintenance  Rate</a:t>
            </a:r>
          </a:p>
          <a:p>
            <a:r>
              <a:rPr lang="en-US" sz="2800" dirty="0" smtClean="0"/>
              <a:t>Maintenance volume is the amount of fluid and electrolytes needed on a daily basis to keep the volume of water and electrolyte content normal in a well-hydrated patient</a:t>
            </a:r>
          </a:p>
          <a:p>
            <a:endParaRPr lang="en-US" sz="2800" dirty="0" smtClean="0"/>
          </a:p>
          <a:p>
            <a:r>
              <a:rPr lang="en-US" sz="2800" dirty="0" smtClean="0"/>
              <a:t>Remember insensible / sensible losses ?</a:t>
            </a:r>
          </a:p>
          <a:p>
            <a:endParaRPr lang="en-US" sz="2800" dirty="0" smtClean="0"/>
          </a:p>
          <a:p>
            <a:r>
              <a:rPr lang="en-US" sz="2800" dirty="0" smtClean="0"/>
              <a:t>40-60 ml / kg / 24 h</a:t>
            </a:r>
          </a:p>
          <a:p>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fontAlgn="auto">
              <a:spcAft>
                <a:spcPts val="0"/>
              </a:spcAft>
              <a:defRPr/>
            </a:pPr>
            <a:r>
              <a:rPr lang="en-US" dirty="0" smtClean="0"/>
              <a:t>Let’s try it</a:t>
            </a:r>
            <a:endParaRPr lang="en-US" dirty="0"/>
          </a:p>
        </p:txBody>
      </p:sp>
      <p:sp>
        <p:nvSpPr>
          <p:cNvPr id="3" name="Content Placeholder 2"/>
          <p:cNvSpPr>
            <a:spLocks noGrp="1"/>
          </p:cNvSpPr>
          <p:nvPr>
            <p:ph idx="1"/>
          </p:nvPr>
        </p:nvSpPr>
        <p:spPr>
          <a:xfrm>
            <a:off x="228600" y="1447800"/>
            <a:ext cx="8458200" cy="4800600"/>
          </a:xfrm>
        </p:spPr>
        <p:txBody>
          <a:bodyPr rtlCol="0">
            <a:normAutofit/>
          </a:bodyPr>
          <a:lstStyle/>
          <a:p>
            <a:pPr marL="114300" indent="0" algn="ctr" fontAlgn="auto">
              <a:spcAft>
                <a:spcPts val="0"/>
              </a:spcAft>
              <a:buFont typeface="Arial" pitchFamily="34" charset="0"/>
              <a:buNone/>
              <a:defRPr/>
            </a:pPr>
            <a:r>
              <a:rPr lang="en-US" sz="2800" dirty="0" smtClean="0"/>
              <a:t>A veterinarian prescribes  a maintenance fluid dose (50ml /kg/24hr) via SC fluids. The patient weighs 40 lb. How many fluids should the patient receive?</a:t>
            </a:r>
          </a:p>
          <a:p>
            <a:pPr fontAlgn="auto">
              <a:spcAft>
                <a:spcPts val="0"/>
              </a:spcAft>
              <a:buFont typeface="Arial" pitchFamily="34" charset="0"/>
              <a:buChar char="•"/>
              <a:defRPr/>
            </a:pPr>
            <a:endParaRPr lang="en-US" dirty="0"/>
          </a:p>
          <a:p>
            <a:pPr marL="114300" indent="0" fontAlgn="auto">
              <a:spcAft>
                <a:spcPts val="0"/>
              </a:spcAft>
              <a:buFont typeface="Arial" pitchFamily="34" charset="0"/>
              <a:buNone/>
              <a:defRPr/>
            </a:pPr>
            <a:r>
              <a:rPr lang="en-US" sz="2800" dirty="0" smtClean="0">
                <a:solidFill>
                  <a:srgbClr val="C00000"/>
                </a:solidFill>
              </a:rPr>
              <a:t>1. Convert </a:t>
            </a:r>
            <a:r>
              <a:rPr lang="en-US" sz="2800" dirty="0" err="1" smtClean="0">
                <a:solidFill>
                  <a:srgbClr val="C00000"/>
                </a:solidFill>
              </a:rPr>
              <a:t>wt</a:t>
            </a:r>
            <a:r>
              <a:rPr lang="en-US" sz="2800" dirty="0" smtClean="0">
                <a:solidFill>
                  <a:srgbClr val="C00000"/>
                </a:solidFill>
              </a:rPr>
              <a:t> in to kg =  40/2.2 = 18 kg</a:t>
            </a:r>
          </a:p>
          <a:p>
            <a:pPr marL="114300" indent="0" fontAlgn="auto">
              <a:spcAft>
                <a:spcPts val="0"/>
              </a:spcAft>
              <a:buFont typeface="Arial" pitchFamily="34" charset="0"/>
              <a:buNone/>
              <a:defRPr/>
            </a:pPr>
            <a:endParaRPr lang="en-US" sz="2800" dirty="0">
              <a:solidFill>
                <a:srgbClr val="C00000"/>
              </a:solidFill>
            </a:endParaRPr>
          </a:p>
          <a:p>
            <a:pPr marL="114300" indent="0" fontAlgn="auto">
              <a:spcAft>
                <a:spcPts val="0"/>
              </a:spcAft>
              <a:buFont typeface="Arial" pitchFamily="34" charset="0"/>
              <a:buNone/>
              <a:defRPr/>
            </a:pPr>
            <a:r>
              <a:rPr lang="en-US" sz="2800" dirty="0" smtClean="0">
                <a:solidFill>
                  <a:srgbClr val="C00000"/>
                </a:solidFill>
              </a:rPr>
              <a:t>2. Plug in </a:t>
            </a:r>
            <a:r>
              <a:rPr lang="en-US" sz="2800" dirty="0" err="1" smtClean="0">
                <a:solidFill>
                  <a:srgbClr val="C00000"/>
                </a:solidFill>
              </a:rPr>
              <a:t>wt</a:t>
            </a:r>
            <a:r>
              <a:rPr lang="en-US" sz="2800" dirty="0" smtClean="0">
                <a:solidFill>
                  <a:srgbClr val="C00000"/>
                </a:solidFill>
              </a:rPr>
              <a:t> (kg) into </a:t>
            </a:r>
            <a:r>
              <a:rPr lang="en-US" sz="2800" dirty="0" err="1" smtClean="0">
                <a:solidFill>
                  <a:srgbClr val="C00000"/>
                </a:solidFill>
              </a:rPr>
              <a:t>maintenace</a:t>
            </a:r>
            <a:r>
              <a:rPr lang="en-US" sz="2800" dirty="0" smtClean="0">
                <a:solidFill>
                  <a:srgbClr val="C00000"/>
                </a:solidFill>
              </a:rPr>
              <a:t> fluid calculation :</a:t>
            </a:r>
          </a:p>
          <a:p>
            <a:pPr marL="114300" indent="0" algn="ctr" fontAlgn="auto">
              <a:spcAft>
                <a:spcPts val="0"/>
              </a:spcAft>
              <a:buFont typeface="Arial" pitchFamily="34" charset="0"/>
              <a:buNone/>
              <a:defRPr/>
            </a:pPr>
            <a:endParaRPr lang="en-US" sz="2800" dirty="0" smtClean="0">
              <a:solidFill>
                <a:srgbClr val="C00000"/>
              </a:solidFill>
            </a:endParaRPr>
          </a:p>
          <a:p>
            <a:pPr marL="114300" indent="0" algn="ctr" fontAlgn="auto">
              <a:spcAft>
                <a:spcPts val="0"/>
              </a:spcAft>
              <a:buFont typeface="Arial" pitchFamily="34" charset="0"/>
              <a:buNone/>
              <a:defRPr/>
            </a:pPr>
            <a:r>
              <a:rPr lang="en-US" sz="2800" dirty="0" smtClean="0">
                <a:solidFill>
                  <a:srgbClr val="C00000"/>
                </a:solidFill>
              </a:rPr>
              <a:t> 50 ml  X 18 kg = 900 ml / 24 hr</a:t>
            </a:r>
          </a:p>
          <a:p>
            <a:pPr algn="ct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Let’s Try It!</a:t>
            </a:r>
            <a:endParaRPr lang="en-US" dirty="0"/>
          </a:p>
        </p:txBody>
      </p:sp>
      <p:sp>
        <p:nvSpPr>
          <p:cNvPr id="3" name="Content Placeholder 2"/>
          <p:cNvSpPr>
            <a:spLocks noGrp="1"/>
          </p:cNvSpPr>
          <p:nvPr>
            <p:ph idx="1"/>
          </p:nvPr>
        </p:nvSpPr>
        <p:spPr/>
        <p:txBody>
          <a:bodyPr rtlCol="0">
            <a:normAutofit fontScale="92500" lnSpcReduction="10000"/>
          </a:bodyPr>
          <a:lstStyle/>
          <a:p>
            <a:pPr marL="114300" indent="0" fontAlgn="auto">
              <a:spcAft>
                <a:spcPts val="0"/>
              </a:spcAft>
              <a:buFont typeface="Arial" pitchFamily="34" charset="0"/>
              <a:buNone/>
              <a:defRPr/>
            </a:pPr>
            <a:r>
              <a:rPr lang="en-US" sz="2800" dirty="0" smtClean="0"/>
              <a:t>A veterinarian orders an 80# patient receive a maintenance dose of IV fluids (50ml/kg/24hr). How many ml’s will the patient receive </a:t>
            </a:r>
            <a:r>
              <a:rPr lang="en-US" sz="2800" i="1" dirty="0" smtClean="0"/>
              <a:t>per hour</a:t>
            </a:r>
            <a:r>
              <a:rPr lang="en-US" sz="2800" dirty="0" smtClean="0"/>
              <a:t>?</a:t>
            </a:r>
          </a:p>
          <a:p>
            <a:pPr marL="114300" indent="0" fontAlgn="auto">
              <a:spcAft>
                <a:spcPts val="0"/>
              </a:spcAft>
              <a:buFont typeface="Arial" pitchFamily="34" charset="0"/>
              <a:buNone/>
              <a:defRPr/>
            </a:pPr>
            <a:endParaRPr lang="en-US" sz="2800" dirty="0"/>
          </a:p>
          <a:p>
            <a:pPr marL="628650" indent="-514350" fontAlgn="auto">
              <a:spcAft>
                <a:spcPts val="0"/>
              </a:spcAft>
              <a:buFont typeface="Arial" pitchFamily="34" charset="0"/>
              <a:buAutoNum type="arabicPeriod"/>
              <a:defRPr/>
            </a:pPr>
            <a:r>
              <a:rPr lang="en-US" sz="3200" b="1" dirty="0" smtClean="0">
                <a:solidFill>
                  <a:srgbClr val="C00000"/>
                </a:solidFill>
              </a:rPr>
              <a:t>Convert </a:t>
            </a:r>
            <a:r>
              <a:rPr lang="en-US" sz="3200" b="1" dirty="0" err="1" smtClean="0">
                <a:solidFill>
                  <a:srgbClr val="C00000"/>
                </a:solidFill>
              </a:rPr>
              <a:t>wt</a:t>
            </a:r>
            <a:r>
              <a:rPr lang="en-US" sz="3200" b="1" dirty="0" smtClean="0">
                <a:solidFill>
                  <a:srgbClr val="C00000"/>
                </a:solidFill>
              </a:rPr>
              <a:t> (</a:t>
            </a:r>
            <a:r>
              <a:rPr lang="en-US" sz="3200" b="1" dirty="0" err="1" smtClean="0">
                <a:solidFill>
                  <a:srgbClr val="C00000"/>
                </a:solidFill>
              </a:rPr>
              <a:t>lb</a:t>
            </a:r>
            <a:r>
              <a:rPr lang="en-US" sz="3200" b="1" dirty="0" smtClean="0">
                <a:solidFill>
                  <a:srgbClr val="C00000"/>
                </a:solidFill>
              </a:rPr>
              <a:t>) into </a:t>
            </a:r>
            <a:r>
              <a:rPr lang="en-US" sz="3200" b="1" dirty="0" err="1" smtClean="0">
                <a:solidFill>
                  <a:srgbClr val="C00000"/>
                </a:solidFill>
              </a:rPr>
              <a:t>wt</a:t>
            </a:r>
            <a:r>
              <a:rPr lang="en-US" sz="3200" b="1" dirty="0" smtClean="0">
                <a:solidFill>
                  <a:srgbClr val="C00000"/>
                </a:solidFill>
              </a:rPr>
              <a:t> (kg)</a:t>
            </a:r>
          </a:p>
          <a:p>
            <a:pPr marL="114300" indent="0" algn="ctr" fontAlgn="auto">
              <a:spcAft>
                <a:spcPts val="0"/>
              </a:spcAft>
              <a:buFont typeface="Arial" pitchFamily="34" charset="0"/>
              <a:buNone/>
              <a:defRPr/>
            </a:pPr>
            <a:r>
              <a:rPr lang="en-US" sz="3200" b="1" dirty="0" smtClean="0">
                <a:solidFill>
                  <a:srgbClr val="C00000"/>
                </a:solidFill>
              </a:rPr>
              <a:t>80 / 2.2 = 36 kg</a:t>
            </a:r>
          </a:p>
          <a:p>
            <a:pPr marL="114300" indent="0" algn="ctr" fontAlgn="auto">
              <a:spcAft>
                <a:spcPts val="0"/>
              </a:spcAft>
              <a:buFont typeface="Arial" pitchFamily="34" charset="0"/>
              <a:buNone/>
              <a:defRPr/>
            </a:pPr>
            <a:endParaRPr lang="en-US" sz="3200" b="1" dirty="0">
              <a:solidFill>
                <a:srgbClr val="C00000"/>
              </a:solidFill>
            </a:endParaRPr>
          </a:p>
          <a:p>
            <a:pPr marL="114300" indent="0" fontAlgn="auto">
              <a:spcAft>
                <a:spcPts val="0"/>
              </a:spcAft>
              <a:buFont typeface="Arial" pitchFamily="34" charset="0"/>
              <a:buNone/>
              <a:defRPr/>
            </a:pPr>
            <a:r>
              <a:rPr lang="en-US" sz="3200" b="1" dirty="0" smtClean="0">
                <a:solidFill>
                  <a:srgbClr val="C00000"/>
                </a:solidFill>
              </a:rPr>
              <a:t>2. Determine 24 hour fluid dose</a:t>
            </a:r>
          </a:p>
          <a:p>
            <a:pPr marL="114300" indent="0" algn="ctr" fontAlgn="auto">
              <a:spcAft>
                <a:spcPts val="0"/>
              </a:spcAft>
              <a:buFont typeface="Arial" pitchFamily="34" charset="0"/>
              <a:buNone/>
              <a:defRPr/>
            </a:pPr>
            <a:r>
              <a:rPr lang="en-US" sz="3200" b="1" dirty="0" smtClean="0">
                <a:solidFill>
                  <a:srgbClr val="C00000"/>
                </a:solidFill>
              </a:rPr>
              <a:t>36 kg x 50 = 1800 ml (1.8 L)/24 hr</a:t>
            </a:r>
          </a:p>
          <a:p>
            <a:pPr marL="628650" indent="-514350" fontAlgn="auto">
              <a:spcAft>
                <a:spcPts val="0"/>
              </a:spcAft>
              <a:buFont typeface="Arial" pitchFamily="34" charset="0"/>
              <a:buAutoNum type="arabicPeriod"/>
              <a:defRPr/>
            </a:pPr>
            <a:endParaRPr lang="en-US" sz="3200" b="1" dirty="0">
              <a:solidFill>
                <a:srgbClr val="C0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304800" y="762000"/>
            <a:ext cx="8153400" cy="4800600"/>
          </a:xfrm>
        </p:spPr>
        <p:txBody>
          <a:bodyPr/>
          <a:lstStyle/>
          <a:p>
            <a:pPr marL="114300" indent="0">
              <a:buFont typeface="Arial" charset="0"/>
              <a:buNone/>
            </a:pPr>
            <a:r>
              <a:rPr lang="en-US" sz="3200" dirty="0" smtClean="0">
                <a:solidFill>
                  <a:srgbClr val="C00000"/>
                </a:solidFill>
              </a:rPr>
              <a:t>3. Determine how many ml’s the patient will receive in 1 hour:</a:t>
            </a:r>
          </a:p>
          <a:p>
            <a:pPr marL="114300" indent="0">
              <a:buFont typeface="Arial" charset="0"/>
              <a:buNone/>
            </a:pPr>
            <a:r>
              <a:rPr lang="en-US" sz="3200" dirty="0" smtClean="0">
                <a:solidFill>
                  <a:srgbClr val="C00000"/>
                </a:solidFill>
              </a:rPr>
              <a:t> 1800ml / 24 </a:t>
            </a:r>
            <a:r>
              <a:rPr lang="en-US" sz="3200" dirty="0" err="1" smtClean="0">
                <a:solidFill>
                  <a:srgbClr val="C00000"/>
                </a:solidFill>
              </a:rPr>
              <a:t>hr</a:t>
            </a:r>
            <a:r>
              <a:rPr lang="en-US" sz="3200" dirty="0" smtClean="0">
                <a:solidFill>
                  <a:srgbClr val="C00000"/>
                </a:solidFill>
              </a:rPr>
              <a:t> = </a:t>
            </a:r>
            <a:r>
              <a:rPr lang="en-US" sz="3200" u="sng" dirty="0" smtClean="0">
                <a:solidFill>
                  <a:srgbClr val="C00000"/>
                </a:solidFill>
              </a:rPr>
              <a:t>75 ml / </a:t>
            </a:r>
            <a:r>
              <a:rPr lang="en-US" sz="3200" u="sng" dirty="0" err="1" smtClean="0">
                <a:solidFill>
                  <a:srgbClr val="C00000"/>
                </a:solidFill>
              </a:rPr>
              <a:t>hr</a:t>
            </a:r>
            <a:endParaRPr lang="en-US" sz="3200" u="sng" dirty="0" smtClean="0">
              <a:solidFill>
                <a:srgbClr val="C00000"/>
              </a:solidFill>
            </a:endParaRPr>
          </a:p>
          <a:p>
            <a:pPr marL="114300" indent="0">
              <a:buFont typeface="Arial" charset="0"/>
              <a:buNone/>
            </a:pPr>
            <a:endParaRPr lang="en-US" sz="3200" u="sng" dirty="0" smtClean="0">
              <a:solidFill>
                <a:srgbClr val="C00000"/>
              </a:solidFill>
            </a:endParaRPr>
          </a:p>
          <a:p>
            <a:pPr marL="114300" indent="0" algn="ctr">
              <a:buFont typeface="Arial" charset="0"/>
              <a:buNone/>
            </a:pPr>
            <a:r>
              <a:rPr lang="en-US" sz="3200" dirty="0" smtClean="0"/>
              <a:t>This patient’s IV pump should be set at </a:t>
            </a:r>
          </a:p>
          <a:p>
            <a:pPr marL="114300" indent="0" algn="ctr">
              <a:buFont typeface="Arial" charset="0"/>
              <a:buNone/>
            </a:pPr>
            <a:r>
              <a:rPr lang="en-US" sz="3200" dirty="0" smtClean="0"/>
              <a:t>75 ml /</a:t>
            </a:r>
            <a:r>
              <a:rPr lang="en-US" sz="3200" dirty="0" err="1" smtClean="0"/>
              <a:t>hr</a:t>
            </a:r>
            <a:r>
              <a:rPr lang="en-US" sz="3200" dirty="0" smtClean="0"/>
              <a:t> in order for it to receive the correct fluid rate</a:t>
            </a:r>
          </a:p>
          <a:p>
            <a:pPr marL="114300" indent="0">
              <a:buFont typeface="Arial" charset="0"/>
              <a:buNone/>
            </a:pPr>
            <a:endParaRPr lang="en-US" sz="3200" dirty="0" smtClean="0">
              <a:solidFill>
                <a:srgbClr val="C00000"/>
              </a:solidFill>
            </a:endParaRPr>
          </a:p>
          <a:p>
            <a:pPr marL="114300" indent="0">
              <a:buFont typeface="Arial" charset="0"/>
              <a:buNone/>
            </a:pPr>
            <a:endParaRPr lang="en-US" sz="3200" dirty="0" smtClean="0">
              <a:solidFill>
                <a:srgbClr val="C000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4800600"/>
          </a:xfrm>
        </p:spPr>
        <p:txBody>
          <a:bodyPr rtlCol="0">
            <a:normAutofit fontScale="92500" lnSpcReduction="10000"/>
          </a:bodyPr>
          <a:lstStyle/>
          <a:p>
            <a:pPr marL="114300" indent="0" algn="ctr" fontAlgn="auto">
              <a:spcAft>
                <a:spcPts val="0"/>
              </a:spcAft>
              <a:buFont typeface="Arial" pitchFamily="34" charset="0"/>
              <a:buNone/>
              <a:defRPr/>
            </a:pPr>
            <a:r>
              <a:rPr lang="en-US" sz="3200" b="1" dirty="0" smtClean="0"/>
              <a:t>If you had no fluid pump, how would we determine how many drops per minute the patient will receive?</a:t>
            </a:r>
          </a:p>
          <a:p>
            <a:pPr marL="114300" indent="0" algn="ctr" fontAlgn="auto">
              <a:spcAft>
                <a:spcPts val="0"/>
              </a:spcAft>
              <a:buFont typeface="Arial" pitchFamily="34" charset="0"/>
              <a:buNone/>
              <a:defRPr/>
            </a:pPr>
            <a:endParaRPr lang="en-US" sz="3200" b="1" dirty="0"/>
          </a:p>
          <a:p>
            <a:pPr marL="114300" indent="0" algn="ctr" fontAlgn="auto">
              <a:spcAft>
                <a:spcPts val="0"/>
              </a:spcAft>
              <a:buFont typeface="Arial" pitchFamily="34" charset="0"/>
              <a:buNone/>
              <a:defRPr/>
            </a:pPr>
            <a:r>
              <a:rPr lang="en-US" sz="3200" b="1" dirty="0" smtClean="0"/>
              <a:t>*Drip sets = 10 ml/</a:t>
            </a:r>
            <a:r>
              <a:rPr lang="en-US" sz="3200" b="1" dirty="0" err="1" smtClean="0"/>
              <a:t>gtt</a:t>
            </a:r>
            <a:r>
              <a:rPr lang="en-US" sz="3200" b="1" dirty="0" smtClean="0"/>
              <a:t>, 15ml/</a:t>
            </a:r>
            <a:r>
              <a:rPr lang="en-US" sz="3200" b="1" dirty="0" err="1" smtClean="0"/>
              <a:t>gtt</a:t>
            </a:r>
            <a:r>
              <a:rPr lang="en-US" sz="3200" b="1" dirty="0" smtClean="0"/>
              <a:t>  20ml/</a:t>
            </a:r>
            <a:r>
              <a:rPr lang="en-US" sz="3200" b="1" dirty="0" err="1" smtClean="0"/>
              <a:t>gtt</a:t>
            </a:r>
            <a:r>
              <a:rPr lang="en-US" sz="3200" b="1" dirty="0" smtClean="0"/>
              <a:t>, 60 ml/</a:t>
            </a:r>
            <a:r>
              <a:rPr lang="en-US" sz="3200" b="1" dirty="0" err="1" smtClean="0"/>
              <a:t>gtt</a:t>
            </a:r>
            <a:endParaRPr lang="en-US" sz="3200" b="1" dirty="0" smtClean="0"/>
          </a:p>
          <a:p>
            <a:pPr marL="114300" indent="0" algn="ctr" fontAlgn="auto">
              <a:spcAft>
                <a:spcPts val="0"/>
              </a:spcAft>
              <a:buFont typeface="Arial" pitchFamily="34" charset="0"/>
              <a:buNone/>
              <a:defRPr/>
            </a:pPr>
            <a:endParaRPr lang="en-US" sz="3200" dirty="0"/>
          </a:p>
          <a:p>
            <a:pPr marL="114300" indent="0" algn="ctr" fontAlgn="auto">
              <a:spcAft>
                <a:spcPts val="0"/>
              </a:spcAft>
              <a:buFont typeface="Arial" pitchFamily="34" charset="0"/>
              <a:buNone/>
              <a:defRPr/>
            </a:pPr>
            <a:r>
              <a:rPr lang="en-US" sz="3200" dirty="0" smtClean="0"/>
              <a:t>Let’s use a 10gtt/ml  b/c big (macro)patient</a:t>
            </a:r>
          </a:p>
          <a:p>
            <a:pPr marL="114300" indent="0" algn="ctr" fontAlgn="auto">
              <a:spcAft>
                <a:spcPts val="0"/>
              </a:spcAft>
              <a:buFont typeface="Arial" pitchFamily="34" charset="0"/>
              <a:buNone/>
              <a:defRPr/>
            </a:pPr>
            <a:endParaRPr lang="en-US" sz="3200" dirty="0" smtClean="0"/>
          </a:p>
          <a:p>
            <a:pPr marL="114300" indent="0" algn="ctr" fontAlgn="auto">
              <a:spcAft>
                <a:spcPts val="0"/>
              </a:spcAft>
              <a:buFont typeface="Arial" pitchFamily="34" charset="0"/>
              <a:buNone/>
              <a:defRPr/>
            </a:pPr>
            <a:r>
              <a:rPr lang="en-US" sz="3200" dirty="0" err="1" smtClean="0"/>
              <a:t>Sooooooo</a:t>
            </a:r>
            <a:r>
              <a:rPr lang="en-US" sz="3200" dirty="0" smtClean="0"/>
              <a:t>…..</a:t>
            </a:r>
            <a:endParaRPr lang="en-US" sz="32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1066800" y="0"/>
            <a:ext cx="8229600" cy="3733800"/>
          </a:xfrm>
          <a:prstGeom prst="cloudCallou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p>
        </p:txBody>
      </p:sp>
      <p:sp>
        <p:nvSpPr>
          <p:cNvPr id="3" name="Content Placeholder 2"/>
          <p:cNvSpPr>
            <a:spLocks noGrp="1"/>
          </p:cNvSpPr>
          <p:nvPr>
            <p:ph idx="1"/>
          </p:nvPr>
        </p:nvSpPr>
        <p:spPr>
          <a:xfrm>
            <a:off x="990600" y="1143000"/>
            <a:ext cx="8153400" cy="1752600"/>
          </a:xfrm>
        </p:spPr>
        <p:txBody>
          <a:bodyPr rtlCol="0">
            <a:normAutofit/>
          </a:bodyPr>
          <a:lstStyle/>
          <a:p>
            <a:pPr marL="114300" indent="0" algn="ctr" fontAlgn="auto">
              <a:spcAft>
                <a:spcPts val="0"/>
              </a:spcAft>
              <a:buClr>
                <a:srgbClr val="A9A57C"/>
              </a:buClr>
              <a:buFont typeface="Arial" pitchFamily="34" charset="0"/>
              <a:buNone/>
              <a:defRPr/>
            </a:pPr>
            <a:r>
              <a:rPr lang="en-US" sz="4400" u="sng" dirty="0" smtClean="0">
                <a:solidFill>
                  <a:srgbClr val="C00000"/>
                </a:solidFill>
              </a:rPr>
              <a:t>ml </a:t>
            </a:r>
            <a:r>
              <a:rPr lang="en-US" sz="4400" u="sng" dirty="0">
                <a:solidFill>
                  <a:srgbClr val="C00000"/>
                </a:solidFill>
              </a:rPr>
              <a:t>/ hr X </a:t>
            </a:r>
            <a:r>
              <a:rPr lang="en-US" sz="4400" u="sng" dirty="0" err="1">
                <a:solidFill>
                  <a:srgbClr val="C00000"/>
                </a:solidFill>
              </a:rPr>
              <a:t>gtt</a:t>
            </a:r>
            <a:r>
              <a:rPr lang="en-US" sz="4400" u="sng" dirty="0">
                <a:solidFill>
                  <a:srgbClr val="C00000"/>
                </a:solidFill>
              </a:rPr>
              <a:t> / </a:t>
            </a:r>
            <a:r>
              <a:rPr lang="en-US" sz="4400" u="sng" dirty="0" smtClean="0">
                <a:solidFill>
                  <a:srgbClr val="C00000"/>
                </a:solidFill>
              </a:rPr>
              <a:t>ml </a:t>
            </a:r>
            <a:r>
              <a:rPr lang="en-US" sz="4400" dirty="0" smtClean="0">
                <a:solidFill>
                  <a:srgbClr val="C00000"/>
                </a:solidFill>
              </a:rPr>
              <a:t> = </a:t>
            </a:r>
            <a:r>
              <a:rPr lang="en-US" sz="4400" dirty="0" err="1" smtClean="0">
                <a:solidFill>
                  <a:srgbClr val="00B050"/>
                </a:solidFill>
              </a:rPr>
              <a:t>gtt</a:t>
            </a:r>
            <a:r>
              <a:rPr lang="en-US" sz="4400" dirty="0" smtClean="0">
                <a:solidFill>
                  <a:srgbClr val="00B050"/>
                </a:solidFill>
              </a:rPr>
              <a:t> / sec</a:t>
            </a:r>
            <a:endParaRPr lang="en-US" sz="4400" u="sng" dirty="0" smtClean="0">
              <a:solidFill>
                <a:srgbClr val="00B050"/>
              </a:solidFill>
            </a:endParaRPr>
          </a:p>
          <a:p>
            <a:pPr marL="114300" indent="0" fontAlgn="auto">
              <a:spcAft>
                <a:spcPts val="0"/>
              </a:spcAft>
              <a:buClr>
                <a:srgbClr val="A9A57C"/>
              </a:buClr>
              <a:buFont typeface="Arial" pitchFamily="34" charset="0"/>
              <a:buNone/>
              <a:defRPr/>
            </a:pPr>
            <a:r>
              <a:rPr lang="en-US" sz="4400" dirty="0" smtClean="0">
                <a:solidFill>
                  <a:srgbClr val="C00000"/>
                </a:solidFill>
              </a:rPr>
              <a:t>             3600 sec</a:t>
            </a:r>
          </a:p>
          <a:p>
            <a:pPr marL="114300" indent="0" algn="ctr" fontAlgn="auto">
              <a:spcAft>
                <a:spcPts val="0"/>
              </a:spcAft>
              <a:buClr>
                <a:srgbClr val="A9A57C"/>
              </a:buClr>
              <a:buFont typeface="Arial" pitchFamily="34" charset="0"/>
              <a:buNone/>
              <a:defRPr/>
            </a:pPr>
            <a:endParaRPr lang="en-US" sz="4400" dirty="0" smtClean="0">
              <a:solidFill>
                <a:srgbClr val="C00000"/>
              </a:solidFill>
            </a:endParaRPr>
          </a:p>
          <a:p>
            <a:pPr marL="114300" indent="0" algn="ctr" fontAlgn="auto">
              <a:spcAft>
                <a:spcPts val="0"/>
              </a:spcAft>
              <a:buClr>
                <a:srgbClr val="A9A57C"/>
              </a:buClr>
              <a:buFont typeface="Arial" pitchFamily="34" charset="0"/>
              <a:buNone/>
              <a:defRPr/>
            </a:pPr>
            <a:endParaRPr lang="en-US" sz="3200" u="sng" dirty="0">
              <a:solidFill>
                <a:srgbClr val="C00000"/>
              </a:solidFill>
            </a:endParaRPr>
          </a:p>
          <a:p>
            <a:pPr fontAlgn="auto">
              <a:spcAft>
                <a:spcPts val="0"/>
              </a:spcAft>
              <a:buFont typeface="Arial" pitchFamily="34" charset="0"/>
              <a:buChar char="•"/>
              <a:defRPr/>
            </a:pPr>
            <a:endParaRPr lang="en-US" dirty="0"/>
          </a:p>
        </p:txBody>
      </p:sp>
      <p:pic>
        <p:nvPicPr>
          <p:cNvPr id="57348" name="Picture 2" descr="http://www.coloring-pictures.net/drawings/Homer/Homer-Jay-Simpson-is-thinking.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009900"/>
            <a:ext cx="1843088" cy="384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9" name="TextBox 4"/>
          <p:cNvSpPr txBox="1">
            <a:spLocks noChangeArrowheads="1"/>
          </p:cNvSpPr>
          <p:nvPr/>
        </p:nvSpPr>
        <p:spPr bwMode="auto">
          <a:xfrm>
            <a:off x="0" y="0"/>
            <a:ext cx="4495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eaLnBrk="1" hangingPunct="1"/>
            <a:r>
              <a:rPr lang="en-US" sz="2400"/>
              <a:t>Free Drip Formula</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Content Placeholder 2"/>
          <p:cNvSpPr>
            <a:spLocks noGrp="1"/>
          </p:cNvSpPr>
          <p:nvPr>
            <p:ph idx="1"/>
          </p:nvPr>
        </p:nvSpPr>
        <p:spPr>
          <a:xfrm>
            <a:off x="304800" y="914400"/>
            <a:ext cx="7620000" cy="4800600"/>
          </a:xfrm>
        </p:spPr>
        <p:txBody>
          <a:bodyPr/>
          <a:lstStyle/>
          <a:p>
            <a:pPr marL="114300" indent="0" algn="ctr">
              <a:buClr>
                <a:srgbClr val="A9A57C"/>
              </a:buClr>
              <a:buFont typeface="Arial" charset="0"/>
              <a:buNone/>
            </a:pPr>
            <a:r>
              <a:rPr lang="en-US" sz="4000" smtClean="0">
                <a:solidFill>
                  <a:srgbClr val="C00000"/>
                </a:solidFill>
              </a:rPr>
              <a:t>Let’s plug in our information:</a:t>
            </a:r>
          </a:p>
          <a:p>
            <a:pPr marL="114300" indent="0" algn="ctr">
              <a:buClr>
                <a:srgbClr val="A9A57C"/>
              </a:buClr>
              <a:buFont typeface="Arial" charset="0"/>
              <a:buNone/>
            </a:pPr>
            <a:r>
              <a:rPr lang="en-US" sz="2800" smtClean="0">
                <a:solidFill>
                  <a:srgbClr val="C00000"/>
                </a:solidFill>
              </a:rPr>
              <a:t>75 (ml/hr) X 10 (gtt/ml) = 750 gtt / hr</a:t>
            </a:r>
          </a:p>
          <a:p>
            <a:pPr marL="114300" indent="0" algn="ctr">
              <a:buClr>
                <a:srgbClr val="A9A57C"/>
              </a:buClr>
              <a:buFont typeface="Arial" charset="0"/>
              <a:buNone/>
            </a:pPr>
            <a:endParaRPr lang="en-US" sz="2800" smtClean="0">
              <a:solidFill>
                <a:srgbClr val="C00000"/>
              </a:solidFill>
            </a:endParaRPr>
          </a:p>
          <a:p>
            <a:pPr marL="114300" indent="0" algn="ctr">
              <a:buClr>
                <a:srgbClr val="A9A57C"/>
              </a:buClr>
              <a:buFont typeface="Arial" charset="0"/>
              <a:buNone/>
            </a:pPr>
            <a:r>
              <a:rPr lang="en-US" sz="2800" u="sng" smtClean="0">
                <a:solidFill>
                  <a:srgbClr val="C00000"/>
                </a:solidFill>
              </a:rPr>
              <a:t>750gtt / hr </a:t>
            </a:r>
            <a:r>
              <a:rPr lang="en-US" sz="2800" smtClean="0">
                <a:solidFill>
                  <a:srgbClr val="C00000"/>
                </a:solidFill>
              </a:rPr>
              <a:t>= 0.21 gtt/sec</a:t>
            </a:r>
          </a:p>
          <a:p>
            <a:pPr marL="114300" indent="0">
              <a:buFont typeface="Arial" charset="0"/>
              <a:buNone/>
            </a:pPr>
            <a:r>
              <a:rPr lang="en-US" sz="2800" b="1" smtClean="0">
                <a:solidFill>
                  <a:srgbClr val="C00000"/>
                </a:solidFill>
              </a:rPr>
              <a:t>                           3600 sec</a:t>
            </a:r>
          </a:p>
          <a:p>
            <a:pPr marL="114300" indent="0">
              <a:buFont typeface="Arial" charset="0"/>
              <a:buNone/>
            </a:pPr>
            <a:endParaRPr lang="en-US" sz="2800" b="1" smtClean="0">
              <a:solidFill>
                <a:srgbClr val="C00000"/>
              </a:solidFill>
            </a:endParaRPr>
          </a:p>
          <a:p>
            <a:pPr marL="114300" indent="0">
              <a:buFont typeface="Arial" charset="0"/>
              <a:buNone/>
            </a:pPr>
            <a:r>
              <a:rPr lang="en-US" sz="2800" b="1" smtClean="0">
                <a:solidFill>
                  <a:srgbClr val="C00000"/>
                </a:solidFill>
              </a:rPr>
              <a:t>Not practical to count gtt / sec , so we multiply by 10 sec to get </a:t>
            </a:r>
            <a:r>
              <a:rPr lang="en-US" sz="2800" b="1" smtClean="0">
                <a:solidFill>
                  <a:srgbClr val="00B050"/>
                </a:solidFill>
              </a:rPr>
              <a:t>2 gtt/10sec</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pPr fontAlgn="auto">
              <a:spcAft>
                <a:spcPts val="0"/>
              </a:spcAft>
              <a:defRPr/>
            </a:pPr>
            <a:r>
              <a:rPr lang="en-US" dirty="0" smtClean="0"/>
              <a:t>Rehydration Formula</a:t>
            </a:r>
            <a:endParaRPr lang="en-US" dirty="0"/>
          </a:p>
        </p:txBody>
      </p:sp>
      <p:sp>
        <p:nvSpPr>
          <p:cNvPr id="59395" name="Content Placeholder 2"/>
          <p:cNvSpPr>
            <a:spLocks noGrp="1"/>
          </p:cNvSpPr>
          <p:nvPr>
            <p:ph idx="1"/>
          </p:nvPr>
        </p:nvSpPr>
        <p:spPr>
          <a:xfrm>
            <a:off x="457200" y="1600200"/>
            <a:ext cx="8458200" cy="4572000"/>
          </a:xfrm>
        </p:spPr>
        <p:txBody>
          <a:bodyPr>
            <a:normAutofit/>
          </a:bodyPr>
          <a:lstStyle/>
          <a:p>
            <a:r>
              <a:rPr lang="en-US" sz="3200" dirty="0" smtClean="0"/>
              <a:t>This formula is used for patients who are dehydrated and may or may not have ongoing losses (i.e. vomiting / diarrhea)</a:t>
            </a:r>
          </a:p>
          <a:p>
            <a:endParaRPr lang="en-US" sz="3200" dirty="0" smtClean="0"/>
          </a:p>
          <a:p>
            <a:r>
              <a:rPr lang="en-US" sz="3200" dirty="0" smtClean="0"/>
              <a:t>Ex. </a:t>
            </a:r>
            <a:r>
              <a:rPr lang="en-US" sz="3200" dirty="0" err="1" smtClean="0"/>
              <a:t>Parvo</a:t>
            </a:r>
            <a:r>
              <a:rPr lang="en-US" sz="3200" dirty="0" smtClean="0"/>
              <a:t> puppies, hepatic </a:t>
            </a:r>
            <a:r>
              <a:rPr lang="en-US" sz="3200" dirty="0" err="1" smtClean="0"/>
              <a:t>lipidosis</a:t>
            </a:r>
            <a:r>
              <a:rPr lang="en-US" sz="3200" dirty="0" smtClean="0"/>
              <a:t> felines</a:t>
            </a:r>
          </a:p>
          <a:p>
            <a:pPr>
              <a:buFont typeface="Arial" charset="0"/>
              <a:buNone/>
            </a:pPr>
            <a:endParaRPr lang="en-US" sz="3200" dirty="0" smtClean="0"/>
          </a:p>
          <a:p>
            <a:r>
              <a:rPr lang="en-US" sz="3200" dirty="0" smtClean="0"/>
              <a:t>We also have to calculate ongoing losses</a:t>
            </a:r>
          </a:p>
          <a:p>
            <a:pPr algn="ctr">
              <a:buFont typeface="Arial" charset="0"/>
              <a:buNone/>
            </a:pPr>
            <a:r>
              <a:rPr lang="en-US" sz="3200" dirty="0" smtClean="0"/>
              <a:t>(estimated total amount / 24 </a:t>
            </a:r>
            <a:r>
              <a:rPr lang="en-US" sz="3200" dirty="0" err="1" smtClean="0"/>
              <a:t>hr</a:t>
            </a:r>
            <a:r>
              <a:rPr lang="en-US" sz="3200" dirty="0" smtClean="0"/>
              <a:t>)</a:t>
            </a:r>
          </a:p>
          <a:p>
            <a:endParaRPr lang="en-US" sz="3200" dirty="0" smtClean="0"/>
          </a:p>
          <a:p>
            <a:endParaRPr lang="en-US" sz="32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p:cNvSpPr>
            <a:spLocks noGrp="1" noChangeArrowheads="1"/>
          </p:cNvSpPr>
          <p:nvPr>
            <p:ph type="title"/>
          </p:nvPr>
        </p:nvSpPr>
        <p:spPr/>
        <p:txBody>
          <a:bodyPr>
            <a:normAutofit fontScale="90000"/>
          </a:bodyPr>
          <a:lstStyle/>
          <a:p>
            <a:pPr fontAlgn="auto">
              <a:spcAft>
                <a:spcPts val="0"/>
              </a:spcAft>
              <a:defRPr/>
            </a:pPr>
            <a:r>
              <a:rPr lang="en-US"/>
              <a:t>Calculation of Fluid Requirements</a:t>
            </a:r>
          </a:p>
        </p:txBody>
      </p:sp>
      <p:pic>
        <p:nvPicPr>
          <p:cNvPr id="60419"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4971" y="76200"/>
            <a:ext cx="8686800" cy="5181600"/>
          </a:xfrm>
        </p:spPr>
      </p:pic>
      <p:sp>
        <p:nvSpPr>
          <p:cNvPr id="60420" name="Text Box 5"/>
          <p:cNvSpPr txBox="1">
            <a:spLocks noChangeArrowheads="1"/>
          </p:cNvSpPr>
          <p:nvPr/>
        </p:nvSpPr>
        <p:spPr bwMode="auto">
          <a:xfrm>
            <a:off x="990600" y="5257800"/>
            <a:ext cx="7086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eaLnBrk="1" hangingPunct="1"/>
            <a:r>
              <a:rPr lang="en-US" sz="2000" dirty="0">
                <a:latin typeface="Arial" charset="0"/>
              </a:rPr>
              <a:t>Add together for total volume to be replaced in milliliters over 24 hrs. Divide total volume by 24 hrs. to get hourly fluid rate needed for digital pump administration of continuous fluids. This is only for the first 24 </a:t>
            </a:r>
            <a:r>
              <a:rPr lang="en-US" sz="2000" dirty="0" smtClean="0">
                <a:latin typeface="Arial" charset="0"/>
              </a:rPr>
              <a:t>hours</a:t>
            </a:r>
            <a:endParaRPr lang="en-US" sz="2000" dirty="0">
              <a:latin typeface="Arial" charset="0"/>
            </a:endParaRPr>
          </a:p>
        </p:txBody>
      </p:sp>
      <p:sp>
        <p:nvSpPr>
          <p:cNvPr id="60421" name="Text Box 6"/>
          <p:cNvSpPr txBox="1">
            <a:spLocks noChangeArrowheads="1"/>
          </p:cNvSpPr>
          <p:nvPr/>
        </p:nvSpPr>
        <p:spPr bwMode="auto">
          <a:xfrm>
            <a:off x="4267200" y="3200400"/>
            <a:ext cx="411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eaLnBrk="1" hangingPunct="1">
              <a:spcBef>
                <a:spcPct val="50000"/>
              </a:spcBef>
            </a:pPr>
            <a:r>
              <a:rPr lang="en-US">
                <a:solidFill>
                  <a:srgbClr val="FF0000"/>
                </a:solidFill>
                <a:latin typeface="Arial" charset="0"/>
              </a:rPr>
              <a:t>This is the fluid deficit</a:t>
            </a:r>
            <a:r>
              <a:rPr lang="en-US">
                <a:latin typeface="Arial" charset="0"/>
              </a:rPr>
              <a:t>.</a:t>
            </a:r>
          </a:p>
        </p:txBody>
      </p:sp>
      <p:sp>
        <p:nvSpPr>
          <p:cNvPr id="60422" name="Text Box 7"/>
          <p:cNvSpPr txBox="1">
            <a:spLocks noChangeArrowheads="1"/>
          </p:cNvSpPr>
          <p:nvPr/>
        </p:nvSpPr>
        <p:spPr bwMode="auto">
          <a:xfrm>
            <a:off x="3124200" y="3962400"/>
            <a:ext cx="541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eaLnBrk="1" hangingPunct="1">
              <a:spcBef>
                <a:spcPct val="50000"/>
              </a:spcBef>
            </a:pPr>
            <a:r>
              <a:rPr lang="en-US">
                <a:solidFill>
                  <a:srgbClr val="FF0000"/>
                </a:solidFill>
                <a:latin typeface="Arial" charset="0"/>
              </a:rPr>
              <a:t>Multiply ongoing losses by 2 to get an estimate.</a:t>
            </a:r>
          </a:p>
        </p:txBody>
      </p:sp>
      <p:sp>
        <p:nvSpPr>
          <p:cNvPr id="60423" name="Text Box 8"/>
          <p:cNvSpPr txBox="1">
            <a:spLocks noChangeArrowheads="1"/>
          </p:cNvSpPr>
          <p:nvPr/>
        </p:nvSpPr>
        <p:spPr bwMode="auto">
          <a:xfrm>
            <a:off x="1905000" y="3200400"/>
            <a:ext cx="228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eaLnBrk="1" hangingPunct="1">
              <a:spcBef>
                <a:spcPct val="50000"/>
              </a:spcBef>
            </a:pPr>
            <a:r>
              <a:rPr lang="en-US">
                <a:latin typeface="Arial" charset="0"/>
              </a:rPr>
              <a:t>x</a:t>
            </a:r>
          </a:p>
        </p:txBody>
      </p:sp>
      <p:sp>
        <p:nvSpPr>
          <p:cNvPr id="60424" name="Text Box 9"/>
          <p:cNvSpPr txBox="1">
            <a:spLocks noChangeArrowheads="1"/>
          </p:cNvSpPr>
          <p:nvPr/>
        </p:nvSpPr>
        <p:spPr bwMode="auto">
          <a:xfrm>
            <a:off x="304800" y="2362200"/>
            <a:ext cx="8382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eaLnBrk="1" hangingPunct="1">
              <a:spcBef>
                <a:spcPct val="50000"/>
              </a:spcBef>
            </a:pPr>
            <a:r>
              <a:rPr lang="en-US" sz="1400">
                <a:latin typeface="Arial" charset="0"/>
              </a:rPr>
              <a:t>The volume of diarrhea and vomitus is frequently underestimated, so double the visually estimated amount to reflect the actual volume lost.</a:t>
            </a:r>
          </a:p>
        </p:txBody>
      </p:sp>
      <p:sp>
        <p:nvSpPr>
          <p:cNvPr id="60425" name="Rectangle 10"/>
          <p:cNvSpPr>
            <a:spLocks noChangeArrowheads="1"/>
          </p:cNvSpPr>
          <p:nvPr/>
        </p:nvSpPr>
        <p:spPr bwMode="auto">
          <a:xfrm>
            <a:off x="2057400" y="3581400"/>
            <a:ext cx="457200" cy="3810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ml</a:t>
            </a:r>
          </a:p>
        </p:txBody>
      </p:sp>
      <p:sp>
        <p:nvSpPr>
          <p:cNvPr id="60426" name="Text Box 11"/>
          <p:cNvSpPr txBox="1">
            <a:spLocks noChangeArrowheads="1"/>
          </p:cNvSpPr>
          <p:nvPr/>
        </p:nvSpPr>
        <p:spPr bwMode="auto">
          <a:xfrm>
            <a:off x="4495800" y="3581400"/>
            <a:ext cx="411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eaLnBrk="1" hangingPunct="1">
              <a:spcBef>
                <a:spcPct val="50000"/>
              </a:spcBef>
            </a:pPr>
            <a:r>
              <a:rPr lang="en-US">
                <a:solidFill>
                  <a:srgbClr val="FF0000"/>
                </a:solidFill>
                <a:latin typeface="Arial" charset="0"/>
              </a:rPr>
              <a:t>Daily fluid requirement-constant</a:t>
            </a:r>
            <a:r>
              <a:rPr lang="en-US">
                <a:latin typeface="Arial" charset="0"/>
              </a:rPr>
              <a: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2"/>
          <p:cNvSpPr>
            <a:spLocks noGrp="1"/>
          </p:cNvSpPr>
          <p:nvPr>
            <p:ph idx="1"/>
          </p:nvPr>
        </p:nvSpPr>
        <p:spPr>
          <a:xfrm>
            <a:off x="304800" y="914400"/>
            <a:ext cx="7620000" cy="2514600"/>
          </a:xfrm>
        </p:spPr>
        <p:txBody>
          <a:bodyPr/>
          <a:lstStyle/>
          <a:p>
            <a:pPr marL="114300" indent="0" algn="ctr">
              <a:buFont typeface="Arial" charset="0"/>
              <a:buNone/>
            </a:pPr>
            <a:r>
              <a:rPr lang="en-US" sz="2800" smtClean="0"/>
              <a:t>A patient that is 5% dehydrated needs IV fluids. He is vomiting about 20 ml . The maintenance rate is 50 ml / kg / 24 hr, the patient weighs 30 #  and your drip set is 20gtt / ml.  How many ml’s / hr  should this patient receive?</a:t>
            </a:r>
          </a:p>
        </p:txBody>
      </p:sp>
      <p:sp>
        <p:nvSpPr>
          <p:cNvPr id="61443" name="TextBox 4"/>
          <p:cNvSpPr txBox="1">
            <a:spLocks noChangeArrowheads="1"/>
          </p:cNvSpPr>
          <p:nvPr/>
        </p:nvSpPr>
        <p:spPr bwMode="auto">
          <a:xfrm>
            <a:off x="457200" y="3581400"/>
            <a:ext cx="81534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eaLnBrk="1" hangingPunct="1">
              <a:buFontTx/>
              <a:buAutoNum type="arabicPeriod"/>
            </a:pPr>
            <a:r>
              <a:rPr lang="en-US" sz="2800"/>
              <a:t>% dehydration X wt (kg) X 1000 =  </a:t>
            </a:r>
            <a:r>
              <a:rPr lang="en-US" sz="2800" u="sng"/>
              <a:t>A </a:t>
            </a:r>
            <a:r>
              <a:rPr lang="en-US" sz="2800"/>
              <a:t>(deficit)</a:t>
            </a:r>
          </a:p>
          <a:p>
            <a:pPr eaLnBrk="1" hangingPunct="1">
              <a:buFontTx/>
              <a:buAutoNum type="arabicPeriod"/>
            </a:pPr>
            <a:r>
              <a:rPr lang="en-US" sz="2800"/>
              <a:t>50ml x bw ( kg) = </a:t>
            </a:r>
            <a:r>
              <a:rPr lang="en-US" sz="2800" u="sng"/>
              <a:t>B </a:t>
            </a:r>
            <a:r>
              <a:rPr lang="en-US" sz="2800"/>
              <a:t>(daily requirement)</a:t>
            </a:r>
            <a:endParaRPr lang="en-US" sz="2800" u="sng"/>
          </a:p>
          <a:p>
            <a:pPr eaLnBrk="1" hangingPunct="1">
              <a:buFontTx/>
              <a:buAutoNum type="arabicPeriod"/>
            </a:pPr>
            <a:r>
              <a:rPr lang="en-US" sz="2800"/>
              <a:t>Ongoing losses X 2 = </a:t>
            </a:r>
            <a:r>
              <a:rPr lang="en-US" sz="2800" u="sng"/>
              <a:t>C</a:t>
            </a:r>
          </a:p>
          <a:p>
            <a:pPr eaLnBrk="1" hangingPunct="1">
              <a:buFontTx/>
              <a:buAutoNum type="arabicPeriod"/>
            </a:pPr>
            <a:r>
              <a:rPr lang="en-US" sz="2800"/>
              <a:t>Total amount to be infused = (A + B + C)</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38" y="228600"/>
            <a:ext cx="8153400" cy="1143000"/>
          </a:xfrm>
        </p:spPr>
        <p:txBody>
          <a:bodyPr>
            <a:normAutofit fontScale="90000"/>
          </a:bodyPr>
          <a:lstStyle/>
          <a:p>
            <a:pPr algn="ctr" fontAlgn="auto">
              <a:spcAft>
                <a:spcPts val="0"/>
              </a:spcAft>
              <a:defRPr/>
            </a:pPr>
            <a:r>
              <a:rPr lang="en-US" dirty="0" smtClean="0"/>
              <a:t>Contraindications for Fluid Therapy</a:t>
            </a:r>
            <a:endParaRPr lang="en-US" dirty="0"/>
          </a:p>
        </p:txBody>
      </p:sp>
      <p:sp>
        <p:nvSpPr>
          <p:cNvPr id="5123" name="Content Placeholder 2"/>
          <p:cNvSpPr>
            <a:spLocks noGrp="1"/>
          </p:cNvSpPr>
          <p:nvPr>
            <p:ph idx="1"/>
          </p:nvPr>
        </p:nvSpPr>
        <p:spPr/>
        <p:txBody>
          <a:bodyPr/>
          <a:lstStyle/>
          <a:p>
            <a:r>
              <a:rPr lang="en-US" sz="2400" dirty="0" smtClean="0"/>
              <a:t>Conditions that carry a risk of pulmonary edema from fluid shifting into the lungs necessitate the need for caution and frequent monitoring</a:t>
            </a:r>
          </a:p>
          <a:p>
            <a:pPr lvl="1"/>
            <a:r>
              <a:rPr lang="en-US" dirty="0" smtClean="0"/>
              <a:t>Pulmonary contusions</a:t>
            </a:r>
          </a:p>
          <a:p>
            <a:pPr lvl="1"/>
            <a:r>
              <a:rPr lang="en-US" dirty="0" smtClean="0"/>
              <a:t>Existing pulmonary edema</a:t>
            </a:r>
          </a:p>
          <a:p>
            <a:pPr lvl="1"/>
            <a:r>
              <a:rPr lang="en-US" dirty="0" smtClean="0"/>
              <a:t>Brain injury</a:t>
            </a:r>
          </a:p>
          <a:p>
            <a:pPr lvl="1"/>
            <a:r>
              <a:rPr lang="en-US" dirty="0" smtClean="0"/>
              <a:t>Congestive heart failure</a:t>
            </a:r>
          </a:p>
          <a:p>
            <a:r>
              <a:rPr lang="en-US" sz="2400" dirty="0" err="1" smtClean="0"/>
              <a:t>Overhydration</a:t>
            </a:r>
            <a:endParaRPr lang="en-US" sz="2400" dirty="0" smtClean="0"/>
          </a:p>
          <a:p>
            <a:r>
              <a:rPr lang="en-US" sz="2400" dirty="0" smtClean="0"/>
              <a:t>Adjust rates according to patient response to fluid therapy and veterinarian orders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838200"/>
            <a:ext cx="7620000" cy="6019800"/>
          </a:xfrm>
        </p:spPr>
        <p:txBody>
          <a:bodyPr rtlCol="0">
            <a:normAutofit/>
          </a:bodyPr>
          <a:lstStyle/>
          <a:p>
            <a:pPr marL="114300" indent="0" fontAlgn="auto">
              <a:spcAft>
                <a:spcPts val="0"/>
              </a:spcAft>
              <a:buNone/>
              <a:defRPr/>
            </a:pPr>
            <a:r>
              <a:rPr lang="en-US" sz="2400" b="1" dirty="0" smtClean="0">
                <a:solidFill>
                  <a:schemeClr val="tx2">
                    <a:lumMod val="50000"/>
                  </a:schemeClr>
                </a:solidFill>
              </a:rPr>
              <a:t>1.  Convert BW to Kg’s </a:t>
            </a:r>
            <a:r>
              <a:rPr lang="en-US" sz="2400" dirty="0" smtClean="0">
                <a:solidFill>
                  <a:schemeClr val="tx2">
                    <a:lumMod val="50000"/>
                  </a:schemeClr>
                </a:solidFill>
              </a:rPr>
              <a:t>:   </a:t>
            </a:r>
            <a:r>
              <a:rPr lang="en-US" sz="2400" dirty="0" smtClean="0">
                <a:solidFill>
                  <a:srgbClr val="FF0000"/>
                </a:solidFill>
              </a:rPr>
              <a:t>30 / 2.2 = 13.6 kg</a:t>
            </a:r>
          </a:p>
          <a:p>
            <a:pPr marL="114300" indent="0" fontAlgn="auto">
              <a:spcAft>
                <a:spcPts val="0"/>
              </a:spcAft>
              <a:buFont typeface="Arial" pitchFamily="34" charset="0"/>
              <a:buNone/>
              <a:defRPr/>
            </a:pPr>
            <a:endParaRPr lang="en-US" sz="2400" dirty="0">
              <a:solidFill>
                <a:srgbClr val="FF0000"/>
              </a:solidFill>
            </a:endParaRPr>
          </a:p>
          <a:p>
            <a:pPr marL="114300" indent="0" fontAlgn="auto">
              <a:spcAft>
                <a:spcPts val="0"/>
              </a:spcAft>
              <a:buFont typeface="Arial" pitchFamily="34" charset="0"/>
              <a:buNone/>
              <a:defRPr/>
            </a:pPr>
            <a:r>
              <a:rPr lang="en-US" sz="2400" dirty="0">
                <a:solidFill>
                  <a:schemeClr val="tx2">
                    <a:lumMod val="50000"/>
                  </a:schemeClr>
                </a:solidFill>
              </a:rPr>
              <a:t>2</a:t>
            </a:r>
            <a:r>
              <a:rPr lang="en-US" sz="2400" dirty="0" smtClean="0">
                <a:solidFill>
                  <a:schemeClr val="tx2">
                    <a:lumMod val="50000"/>
                  </a:schemeClr>
                </a:solidFill>
              </a:rPr>
              <a:t>. </a:t>
            </a:r>
            <a:r>
              <a:rPr lang="en-US" sz="2400" b="1" dirty="0" smtClean="0">
                <a:solidFill>
                  <a:schemeClr val="tx2">
                    <a:lumMod val="50000"/>
                  </a:schemeClr>
                </a:solidFill>
              </a:rPr>
              <a:t>Plug in information into rehydration formula!</a:t>
            </a:r>
          </a:p>
          <a:p>
            <a:pPr marL="114300" indent="0" fontAlgn="auto">
              <a:spcAft>
                <a:spcPts val="0"/>
              </a:spcAft>
              <a:buFont typeface="Arial" pitchFamily="34" charset="0"/>
              <a:buNone/>
              <a:defRPr/>
            </a:pPr>
            <a:endParaRPr lang="en-US" sz="2400" dirty="0" smtClean="0">
              <a:solidFill>
                <a:srgbClr val="FF0000"/>
              </a:solidFill>
            </a:endParaRPr>
          </a:p>
          <a:p>
            <a:pPr marL="114300" indent="0" fontAlgn="auto">
              <a:spcAft>
                <a:spcPts val="0"/>
              </a:spcAft>
              <a:buFont typeface="Arial" pitchFamily="34" charset="0"/>
              <a:buNone/>
              <a:defRPr/>
            </a:pPr>
            <a:r>
              <a:rPr lang="en-US" sz="2400" b="1" dirty="0" smtClean="0">
                <a:solidFill>
                  <a:schemeClr val="tx2">
                    <a:lumMod val="50000"/>
                  </a:schemeClr>
                </a:solidFill>
              </a:rPr>
              <a:t>Fluid Deficit</a:t>
            </a:r>
            <a:r>
              <a:rPr lang="en-US" sz="2400" dirty="0" smtClean="0">
                <a:solidFill>
                  <a:schemeClr val="tx2">
                    <a:lumMod val="50000"/>
                  </a:schemeClr>
                </a:solidFill>
              </a:rPr>
              <a:t> : </a:t>
            </a:r>
            <a:r>
              <a:rPr lang="en-US" sz="2400" dirty="0" smtClean="0">
                <a:solidFill>
                  <a:srgbClr val="FF0000"/>
                </a:solidFill>
              </a:rPr>
              <a:t>0.05 X 13.6 kg x 1000 ml = 680 ml/ 24 hr</a:t>
            </a:r>
          </a:p>
          <a:p>
            <a:pPr marL="114300" indent="0" fontAlgn="auto">
              <a:spcAft>
                <a:spcPts val="0"/>
              </a:spcAft>
              <a:buFont typeface="Arial" pitchFamily="34" charset="0"/>
              <a:buNone/>
              <a:defRPr/>
            </a:pPr>
            <a:endParaRPr lang="en-US" sz="2400" dirty="0" smtClean="0">
              <a:solidFill>
                <a:srgbClr val="FF0000"/>
              </a:solidFill>
            </a:endParaRPr>
          </a:p>
          <a:p>
            <a:pPr marL="114300" indent="0" fontAlgn="auto">
              <a:spcAft>
                <a:spcPts val="0"/>
              </a:spcAft>
              <a:buFont typeface="Arial" pitchFamily="34" charset="0"/>
              <a:buNone/>
              <a:defRPr/>
            </a:pPr>
            <a:r>
              <a:rPr lang="en-US" sz="2400" b="1" dirty="0" smtClean="0">
                <a:solidFill>
                  <a:schemeClr val="tx2">
                    <a:lumMod val="50000"/>
                  </a:schemeClr>
                </a:solidFill>
              </a:rPr>
              <a:t>Ongoing losses </a:t>
            </a:r>
            <a:r>
              <a:rPr lang="en-US" sz="2400" dirty="0" smtClean="0">
                <a:solidFill>
                  <a:schemeClr val="tx2">
                    <a:lumMod val="50000"/>
                  </a:schemeClr>
                </a:solidFill>
              </a:rPr>
              <a:t>:</a:t>
            </a:r>
            <a:r>
              <a:rPr lang="en-US" sz="2400" dirty="0" smtClean="0">
                <a:solidFill>
                  <a:srgbClr val="FF0000"/>
                </a:solidFill>
              </a:rPr>
              <a:t> 20 ml x 2 = 40 ml / 24 hr</a:t>
            </a:r>
          </a:p>
          <a:p>
            <a:pPr marL="114300" indent="0" fontAlgn="auto">
              <a:spcAft>
                <a:spcPts val="0"/>
              </a:spcAft>
              <a:buFont typeface="Arial" pitchFamily="34" charset="0"/>
              <a:buNone/>
              <a:defRPr/>
            </a:pPr>
            <a:endParaRPr lang="en-US" sz="2400" dirty="0" smtClean="0">
              <a:solidFill>
                <a:srgbClr val="FF0000"/>
              </a:solidFill>
            </a:endParaRPr>
          </a:p>
          <a:p>
            <a:pPr marL="114300" indent="0" fontAlgn="auto">
              <a:spcAft>
                <a:spcPts val="0"/>
              </a:spcAft>
              <a:buFont typeface="Arial" pitchFamily="34" charset="0"/>
              <a:buNone/>
              <a:defRPr/>
            </a:pPr>
            <a:r>
              <a:rPr lang="en-US" sz="2400" b="1" dirty="0" smtClean="0">
                <a:solidFill>
                  <a:schemeClr val="tx2">
                    <a:lumMod val="50000"/>
                  </a:schemeClr>
                </a:solidFill>
              </a:rPr>
              <a:t>Maintenance</a:t>
            </a:r>
            <a:r>
              <a:rPr lang="en-US" sz="2400" dirty="0" smtClean="0">
                <a:solidFill>
                  <a:schemeClr val="tx2">
                    <a:lumMod val="50000"/>
                  </a:schemeClr>
                </a:solidFill>
              </a:rPr>
              <a:t> : </a:t>
            </a:r>
            <a:r>
              <a:rPr lang="en-US" sz="2400" dirty="0" smtClean="0">
                <a:solidFill>
                  <a:srgbClr val="FF0000"/>
                </a:solidFill>
              </a:rPr>
              <a:t>50 ml  X 13.6 =  680 ml / 24 hr</a:t>
            </a:r>
          </a:p>
          <a:p>
            <a:pPr marL="114300" indent="0" fontAlgn="auto">
              <a:spcAft>
                <a:spcPts val="0"/>
              </a:spcAft>
              <a:buFont typeface="Arial" pitchFamily="34" charset="0"/>
              <a:buNone/>
              <a:defRPr/>
            </a:pPr>
            <a:endParaRPr lang="en-US" sz="2400" dirty="0">
              <a:solidFill>
                <a:srgbClr val="FF0000"/>
              </a:solidFill>
            </a:endParaRPr>
          </a:p>
          <a:p>
            <a:pPr marL="114300" indent="0" fontAlgn="auto">
              <a:spcAft>
                <a:spcPts val="0"/>
              </a:spcAft>
              <a:buFont typeface="Arial" pitchFamily="34" charset="0"/>
              <a:buNone/>
              <a:defRPr/>
            </a:pPr>
            <a:r>
              <a:rPr lang="en-US" sz="2400" b="1" dirty="0" smtClean="0">
                <a:solidFill>
                  <a:schemeClr val="tx2">
                    <a:lumMod val="50000"/>
                  </a:schemeClr>
                </a:solidFill>
              </a:rPr>
              <a:t>Add it all together </a:t>
            </a:r>
            <a:r>
              <a:rPr lang="en-US" sz="2400" dirty="0" smtClean="0">
                <a:solidFill>
                  <a:schemeClr val="tx2">
                    <a:lumMod val="50000"/>
                  </a:schemeClr>
                </a:solidFill>
              </a:rPr>
              <a:t>: </a:t>
            </a:r>
            <a:r>
              <a:rPr lang="en-US" sz="2400" dirty="0" smtClean="0">
                <a:solidFill>
                  <a:srgbClr val="FF0000"/>
                </a:solidFill>
              </a:rPr>
              <a:t>680 + 40 + 680 = 1400 ml / 24 hr</a:t>
            </a:r>
          </a:p>
          <a:p>
            <a:pPr marL="114300" indent="0" fontAlgn="auto">
              <a:spcAft>
                <a:spcPts val="0"/>
              </a:spcAft>
              <a:buFont typeface="Arial" pitchFamily="34" charset="0"/>
              <a:buNone/>
              <a:defRPr/>
            </a:pPr>
            <a:endParaRPr lang="en-US" sz="2400" dirty="0">
              <a:solidFill>
                <a:srgbClr val="FF0000"/>
              </a:solidFill>
            </a:endParaRPr>
          </a:p>
          <a:p>
            <a:pPr marL="114300" indent="0" fontAlgn="auto">
              <a:spcAft>
                <a:spcPts val="0"/>
              </a:spcAft>
              <a:buFont typeface="Arial" pitchFamily="34" charset="0"/>
              <a:buNone/>
              <a:defRPr/>
            </a:pPr>
            <a:endParaRPr lang="en-US" sz="2400" dirty="0">
              <a:solidFill>
                <a:srgbClr val="FF0000"/>
              </a:solidFill>
            </a:endParaRPr>
          </a:p>
          <a:p>
            <a:pPr marL="114300" indent="0" fontAlgn="auto">
              <a:spcAft>
                <a:spcPts val="0"/>
              </a:spcAft>
              <a:buFont typeface="Arial" pitchFamily="34" charset="0"/>
              <a:buNone/>
              <a:defRPr/>
            </a:pPr>
            <a:endParaRPr lang="en-US" sz="2400" dirty="0">
              <a:solidFill>
                <a:srgbClr val="FF0000"/>
              </a:solidFill>
            </a:endParaRPr>
          </a:p>
          <a:p>
            <a:pPr marL="114300" indent="0" fontAlgn="auto">
              <a:spcAft>
                <a:spcPts val="0"/>
              </a:spcAft>
              <a:buFont typeface="Arial" pitchFamily="34" charset="0"/>
              <a:buNone/>
              <a:defRPr/>
            </a:pPr>
            <a:endParaRPr lang="en-US" sz="2400" dirty="0">
              <a:solidFill>
                <a:srgbClr val="FF00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2"/>
          <p:cNvSpPr>
            <a:spLocks noGrp="1"/>
          </p:cNvSpPr>
          <p:nvPr>
            <p:ph idx="1"/>
          </p:nvPr>
        </p:nvSpPr>
        <p:spPr>
          <a:xfrm>
            <a:off x="1066800" y="914400"/>
            <a:ext cx="7620000" cy="1905000"/>
          </a:xfrm>
        </p:spPr>
        <p:txBody>
          <a:bodyPr/>
          <a:lstStyle/>
          <a:p>
            <a:pPr marL="114300" indent="0">
              <a:buFont typeface="Arial" charset="0"/>
              <a:buNone/>
            </a:pPr>
            <a:r>
              <a:rPr lang="en-US" sz="2800" dirty="0" smtClean="0">
                <a:solidFill>
                  <a:srgbClr val="FF0000"/>
                </a:solidFill>
              </a:rPr>
              <a:t>3. Determine how many ml ‘s / </a:t>
            </a:r>
            <a:r>
              <a:rPr lang="en-US" sz="2800" dirty="0" err="1" smtClean="0">
                <a:solidFill>
                  <a:srgbClr val="FF0000"/>
                </a:solidFill>
              </a:rPr>
              <a:t>hr</a:t>
            </a:r>
            <a:r>
              <a:rPr lang="en-US" sz="2800" dirty="0" smtClean="0">
                <a:solidFill>
                  <a:srgbClr val="FF0000"/>
                </a:solidFill>
              </a:rPr>
              <a:t> :</a:t>
            </a:r>
          </a:p>
          <a:p>
            <a:pPr marL="114300" indent="0">
              <a:buFont typeface="Arial" charset="0"/>
              <a:buNone/>
            </a:pPr>
            <a:r>
              <a:rPr lang="en-US" sz="2800" dirty="0" smtClean="0">
                <a:solidFill>
                  <a:srgbClr val="FF0000"/>
                </a:solidFill>
              </a:rPr>
              <a:t>	1400/ 24 = 58 ml / </a:t>
            </a:r>
            <a:r>
              <a:rPr lang="en-US" sz="2800" dirty="0" err="1" smtClean="0">
                <a:solidFill>
                  <a:srgbClr val="FF0000"/>
                </a:solidFill>
              </a:rPr>
              <a:t>hr</a:t>
            </a:r>
            <a:endParaRPr lang="en-US" sz="2800" dirty="0" smtClean="0">
              <a:solidFill>
                <a:srgbClr val="FF0000"/>
              </a:solidFill>
            </a:endParaRPr>
          </a:p>
          <a:p>
            <a:pPr marL="114300" indent="0">
              <a:buFont typeface="Arial" charset="0"/>
              <a:buNone/>
            </a:pPr>
            <a:endParaRPr lang="en-US" sz="2800" dirty="0" smtClean="0">
              <a:solidFill>
                <a:srgbClr val="FF0000"/>
              </a:solidFill>
            </a:endParaRPr>
          </a:p>
          <a:p>
            <a:pPr marL="114300" indent="0">
              <a:buFont typeface="Arial" charset="0"/>
              <a:buNone/>
            </a:pPr>
            <a:endParaRPr lang="en-US" sz="2800" dirty="0" smtClean="0">
              <a:solidFill>
                <a:srgbClr val="FF0000"/>
              </a:solidFill>
            </a:endParaRPr>
          </a:p>
        </p:txBody>
      </p:sp>
      <p:sp>
        <p:nvSpPr>
          <p:cNvPr id="63491" name="TextBox 3"/>
          <p:cNvSpPr txBox="1">
            <a:spLocks noChangeArrowheads="1"/>
          </p:cNvSpPr>
          <p:nvPr/>
        </p:nvSpPr>
        <p:spPr bwMode="auto">
          <a:xfrm>
            <a:off x="152400" y="2590800"/>
            <a:ext cx="8763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algn="ctr" eaLnBrk="1" hangingPunct="1"/>
            <a:r>
              <a:rPr lang="en-US" sz="2800"/>
              <a:t>Who wants to volunteer to calculate gtt / 10 seconds using a 10 gtt/ml drip set?</a:t>
            </a:r>
          </a:p>
        </p:txBody>
      </p:sp>
      <p:pic>
        <p:nvPicPr>
          <p:cNvPr id="63492" name="Picture 2" descr="http://images3.wikia.nocookie.net/__cb20101230083744/ideas/images/1/11/Snoopy_Sticker_Dog_From_Peanuts_Thinking_Vinyl_Dec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25146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p:nvPr>
        </p:nvSpPr>
        <p:spPr/>
        <p:txBody>
          <a:bodyPr/>
          <a:lstStyle/>
          <a:p>
            <a:pPr algn="ctr" fontAlgn="auto">
              <a:spcAft>
                <a:spcPts val="0"/>
              </a:spcAft>
              <a:defRPr/>
            </a:pPr>
            <a:r>
              <a:rPr lang="en-US" dirty="0"/>
              <a:t>Fluid Treatment Questions</a:t>
            </a:r>
          </a:p>
        </p:txBody>
      </p:sp>
      <p:sp>
        <p:nvSpPr>
          <p:cNvPr id="6148" name="Rectangle 3"/>
          <p:cNvSpPr>
            <a:spLocks noGrp="1" noChangeArrowheads="1"/>
          </p:cNvSpPr>
          <p:nvPr>
            <p:ph idx="1"/>
          </p:nvPr>
        </p:nvSpPr>
        <p:spPr/>
        <p:txBody>
          <a:bodyPr/>
          <a:lstStyle/>
          <a:p>
            <a:r>
              <a:rPr lang="en-US" sz="2800" dirty="0" smtClean="0"/>
              <a:t>How much fluid will be needed to </a:t>
            </a:r>
            <a:r>
              <a:rPr lang="en-US" sz="2800" u="sng" dirty="0" smtClean="0">
                <a:solidFill>
                  <a:srgbClr val="CC3300"/>
                </a:solidFill>
              </a:rPr>
              <a:t>rehydrate</a:t>
            </a:r>
            <a:r>
              <a:rPr lang="en-US" sz="2800" dirty="0" smtClean="0"/>
              <a:t> the patient, right now?</a:t>
            </a:r>
          </a:p>
          <a:p>
            <a:r>
              <a:rPr lang="en-US" sz="2800" dirty="0" smtClean="0"/>
              <a:t>How much fluid will be needed to </a:t>
            </a:r>
            <a:r>
              <a:rPr lang="en-US" sz="2800" u="sng" dirty="0" smtClean="0">
                <a:solidFill>
                  <a:srgbClr val="0000FF"/>
                </a:solidFill>
              </a:rPr>
              <a:t>maintain</a:t>
            </a:r>
            <a:r>
              <a:rPr lang="en-US" sz="2800" dirty="0" smtClean="0"/>
              <a:t> the animals requirements?</a:t>
            </a:r>
          </a:p>
          <a:p>
            <a:r>
              <a:rPr lang="en-US" sz="2800" dirty="0" smtClean="0"/>
              <a:t>How much fluid will be needed to compensate for </a:t>
            </a:r>
            <a:r>
              <a:rPr lang="en-US" sz="2800" u="sng" dirty="0" smtClean="0">
                <a:solidFill>
                  <a:srgbClr val="336600"/>
                </a:solidFill>
              </a:rPr>
              <a:t>ongoing losses</a:t>
            </a:r>
            <a:r>
              <a:rPr lang="en-US" sz="2800" dirty="0" smtClean="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p:cNvSpPr>
            <a:spLocks noGrp="1" noChangeArrowheads="1"/>
          </p:cNvSpPr>
          <p:nvPr>
            <p:ph type="title"/>
          </p:nvPr>
        </p:nvSpPr>
        <p:spPr>
          <a:xfrm>
            <a:off x="457200" y="0"/>
            <a:ext cx="8229600" cy="1143000"/>
          </a:xfrm>
        </p:spPr>
        <p:txBody>
          <a:bodyPr>
            <a:normAutofit/>
          </a:bodyPr>
          <a:lstStyle/>
          <a:p>
            <a:pPr fontAlgn="auto">
              <a:spcAft>
                <a:spcPts val="0"/>
              </a:spcAft>
              <a:defRPr/>
            </a:pPr>
            <a:r>
              <a:rPr lang="en-US" dirty="0" smtClean="0"/>
              <a:t>			Fluid </a:t>
            </a:r>
            <a:r>
              <a:rPr lang="en-US" dirty="0"/>
              <a:t>Losses</a:t>
            </a:r>
          </a:p>
        </p:txBody>
      </p:sp>
      <p:sp>
        <p:nvSpPr>
          <p:cNvPr id="30723" name="Rectangle 3"/>
          <p:cNvSpPr>
            <a:spLocks noGrp="1" noChangeArrowheads="1"/>
          </p:cNvSpPr>
          <p:nvPr>
            <p:ph sz="half" idx="1"/>
          </p:nvPr>
        </p:nvSpPr>
        <p:spPr>
          <a:xfrm>
            <a:off x="431800" y="2125663"/>
            <a:ext cx="4216400" cy="4351337"/>
          </a:xfrm>
        </p:spPr>
        <p:txBody>
          <a:bodyPr rtlCol="0">
            <a:normAutofit/>
          </a:bodyPr>
          <a:lstStyle/>
          <a:p>
            <a:pPr marL="0" indent="0" fontAlgn="auto">
              <a:spcAft>
                <a:spcPts val="0"/>
              </a:spcAft>
              <a:buNone/>
              <a:defRPr/>
            </a:pPr>
            <a:r>
              <a:rPr lang="en-US" dirty="0">
                <a:solidFill>
                  <a:srgbClr val="0000FF"/>
                </a:solidFill>
              </a:rPr>
              <a:t>A</a:t>
            </a:r>
            <a:r>
              <a:rPr lang="en-US" b="1" dirty="0" smtClean="0">
                <a:solidFill>
                  <a:srgbClr val="0000FF"/>
                </a:solidFill>
              </a:rPr>
              <a:t>.  Sensible losses  </a:t>
            </a:r>
            <a:r>
              <a:rPr lang="en-US" b="1" dirty="0">
                <a:solidFill>
                  <a:srgbClr val="0000FF"/>
                </a:solidFill>
              </a:rPr>
              <a:t> </a:t>
            </a:r>
            <a:r>
              <a:rPr lang="en-US" b="1" dirty="0" smtClean="0">
                <a:solidFill>
                  <a:srgbClr val="0000FF"/>
                </a:solidFill>
              </a:rPr>
              <a:t>      	</a:t>
            </a:r>
            <a:r>
              <a:rPr lang="en-US" b="1" i="1" dirty="0" smtClean="0">
                <a:solidFill>
                  <a:srgbClr val="0000FF"/>
                </a:solidFill>
              </a:rPr>
              <a:t>(measurable losses)</a:t>
            </a:r>
            <a:endParaRPr lang="en-US" b="1" i="1" dirty="0">
              <a:solidFill>
                <a:srgbClr val="0000FF"/>
              </a:solidFill>
            </a:endParaRPr>
          </a:p>
          <a:p>
            <a:pPr marL="838200" lvl="1" indent="-381000" fontAlgn="auto">
              <a:spcAft>
                <a:spcPts val="0"/>
              </a:spcAft>
              <a:buFont typeface="Arial" pitchFamily="34" charset="0"/>
              <a:buChar char="•"/>
              <a:defRPr/>
            </a:pPr>
            <a:r>
              <a:rPr lang="en-US" sz="2800" b="1" dirty="0" smtClean="0">
                <a:solidFill>
                  <a:srgbClr val="0000FF"/>
                </a:solidFill>
              </a:rPr>
              <a:t>Urine </a:t>
            </a:r>
            <a:r>
              <a:rPr lang="en-US" sz="2800" b="1" dirty="0">
                <a:solidFill>
                  <a:srgbClr val="0000FF"/>
                </a:solidFill>
              </a:rPr>
              <a:t>output</a:t>
            </a:r>
          </a:p>
          <a:p>
            <a:pPr marL="838200" lvl="1" indent="-381000" fontAlgn="auto">
              <a:spcAft>
                <a:spcPts val="0"/>
              </a:spcAft>
              <a:buFont typeface="Arial" pitchFamily="34" charset="0"/>
              <a:buChar char="•"/>
              <a:defRPr/>
            </a:pPr>
            <a:endParaRPr lang="en-US" sz="2800" b="1" dirty="0">
              <a:solidFill>
                <a:srgbClr val="0000FF"/>
              </a:solidFill>
            </a:endParaRPr>
          </a:p>
          <a:p>
            <a:pPr marL="457200" indent="-457200" fontAlgn="auto">
              <a:spcAft>
                <a:spcPts val="0"/>
              </a:spcAft>
              <a:buFont typeface="Arial" pitchFamily="34" charset="0"/>
              <a:buNone/>
              <a:defRPr/>
            </a:pPr>
            <a:r>
              <a:rPr lang="en-US" dirty="0">
                <a:solidFill>
                  <a:srgbClr val="0000FF"/>
                </a:solidFill>
              </a:rPr>
              <a:t>B</a:t>
            </a:r>
            <a:r>
              <a:rPr lang="en-US" dirty="0" smtClean="0">
                <a:solidFill>
                  <a:srgbClr val="0000FF"/>
                </a:solidFill>
              </a:rPr>
              <a:t>. </a:t>
            </a:r>
            <a:r>
              <a:rPr lang="en-US" b="1" dirty="0" smtClean="0">
                <a:solidFill>
                  <a:srgbClr val="0000FF"/>
                </a:solidFill>
              </a:rPr>
              <a:t>Insensible </a:t>
            </a:r>
            <a:r>
              <a:rPr lang="en-US" b="1" dirty="0">
                <a:solidFill>
                  <a:srgbClr val="0000FF"/>
                </a:solidFill>
              </a:rPr>
              <a:t>losses </a:t>
            </a:r>
            <a:r>
              <a:rPr lang="en-US" b="1" i="1" dirty="0" smtClean="0">
                <a:solidFill>
                  <a:srgbClr val="0000FF"/>
                </a:solidFill>
              </a:rPr>
              <a:t>(inevitable losses)</a:t>
            </a:r>
            <a:endParaRPr lang="en-US" b="1" i="1" dirty="0">
              <a:solidFill>
                <a:srgbClr val="0000FF"/>
              </a:solidFill>
            </a:endParaRPr>
          </a:p>
          <a:p>
            <a:pPr marL="838200" lvl="1" indent="-381000" fontAlgn="auto">
              <a:spcAft>
                <a:spcPts val="0"/>
              </a:spcAft>
              <a:buFont typeface="Arial" pitchFamily="34" charset="0"/>
              <a:buChar char="•"/>
              <a:defRPr/>
            </a:pPr>
            <a:r>
              <a:rPr lang="en-US" sz="2800" b="1" dirty="0" smtClean="0">
                <a:solidFill>
                  <a:srgbClr val="0000FF"/>
                </a:solidFill>
              </a:rPr>
              <a:t>Feces</a:t>
            </a:r>
          </a:p>
          <a:p>
            <a:pPr marL="838200" lvl="1" indent="-381000" fontAlgn="auto">
              <a:spcAft>
                <a:spcPts val="0"/>
              </a:spcAft>
              <a:buFont typeface="Arial" pitchFamily="34" charset="0"/>
              <a:buChar char="•"/>
              <a:defRPr/>
            </a:pPr>
            <a:r>
              <a:rPr lang="en-US" sz="2800" b="1" dirty="0" smtClean="0">
                <a:solidFill>
                  <a:srgbClr val="0000FF"/>
                </a:solidFill>
              </a:rPr>
              <a:t>Respiration</a:t>
            </a:r>
          </a:p>
          <a:p>
            <a:pPr marL="838200" lvl="1" indent="-381000" fontAlgn="auto">
              <a:spcAft>
                <a:spcPts val="0"/>
              </a:spcAft>
              <a:buFont typeface="Arial" pitchFamily="34" charset="0"/>
              <a:buChar char="•"/>
              <a:defRPr/>
            </a:pPr>
            <a:r>
              <a:rPr lang="en-US" sz="2800" b="1" dirty="0" err="1" smtClean="0">
                <a:solidFill>
                  <a:srgbClr val="0000FF"/>
                </a:solidFill>
              </a:rPr>
              <a:t>Cutaneous</a:t>
            </a:r>
            <a:r>
              <a:rPr lang="en-US" sz="2800" b="1" dirty="0" smtClean="0">
                <a:solidFill>
                  <a:srgbClr val="0000FF"/>
                </a:solidFill>
              </a:rPr>
              <a:t> losses</a:t>
            </a:r>
            <a:endParaRPr lang="en-US" sz="2800" b="1" dirty="0">
              <a:solidFill>
                <a:srgbClr val="0000FF"/>
              </a:solidFill>
            </a:endParaRPr>
          </a:p>
          <a:p>
            <a:pPr marL="838200" lvl="1" indent="-381000" fontAlgn="auto">
              <a:spcAft>
                <a:spcPts val="0"/>
              </a:spcAft>
              <a:buFont typeface="Arial" pitchFamily="34" charset="0"/>
              <a:buChar char="•"/>
              <a:defRPr/>
            </a:pPr>
            <a:endParaRPr lang="en-US" sz="2000" b="1" dirty="0">
              <a:solidFill>
                <a:srgbClr val="0000FF"/>
              </a:solidFill>
            </a:endParaRPr>
          </a:p>
          <a:p>
            <a:pPr marL="838200" lvl="1" indent="-381000" fontAlgn="auto">
              <a:spcAft>
                <a:spcPts val="0"/>
              </a:spcAft>
              <a:buFont typeface="Arial" pitchFamily="34" charset="0"/>
              <a:buChar char="•"/>
              <a:defRPr/>
            </a:pPr>
            <a:endParaRPr lang="en-US" sz="2000" b="1" dirty="0"/>
          </a:p>
          <a:p>
            <a:pPr marL="838200" lvl="1" indent="-381000" fontAlgn="auto">
              <a:spcAft>
                <a:spcPts val="0"/>
              </a:spcAft>
              <a:buFont typeface="Arial" pitchFamily="34" charset="0"/>
              <a:buChar char="•"/>
              <a:defRPr/>
            </a:pPr>
            <a:endParaRPr lang="en-US" sz="2000" dirty="0"/>
          </a:p>
          <a:p>
            <a:pPr marL="457200" indent="-457200" fontAlgn="auto">
              <a:spcAft>
                <a:spcPts val="0"/>
              </a:spcAft>
              <a:buFont typeface="Arial" pitchFamily="34" charset="0"/>
              <a:buChar char="•"/>
              <a:defRPr/>
            </a:pPr>
            <a:endParaRPr lang="en-US" sz="2400" dirty="0"/>
          </a:p>
          <a:p>
            <a:pPr marL="457200" indent="-457200" fontAlgn="auto">
              <a:spcAft>
                <a:spcPts val="0"/>
              </a:spcAft>
              <a:buFont typeface="Arial" pitchFamily="34" charset="0"/>
              <a:buChar char="•"/>
              <a:defRPr/>
            </a:pPr>
            <a:endParaRPr lang="en-US" sz="2400" dirty="0"/>
          </a:p>
          <a:p>
            <a:pPr marL="457200" indent="-457200" fontAlgn="auto">
              <a:spcAft>
                <a:spcPts val="0"/>
              </a:spcAft>
              <a:buFont typeface="Arial" pitchFamily="34" charset="0"/>
              <a:buChar char="•"/>
              <a:defRPr/>
            </a:pPr>
            <a:endParaRPr lang="en-US" sz="2400" dirty="0"/>
          </a:p>
        </p:txBody>
      </p:sp>
      <p:sp>
        <p:nvSpPr>
          <p:cNvPr id="30728" name="Rectangle 8"/>
          <p:cNvSpPr>
            <a:spLocks noGrp="1" noChangeArrowheads="1"/>
          </p:cNvSpPr>
          <p:nvPr>
            <p:ph sz="half" idx="2"/>
          </p:nvPr>
        </p:nvSpPr>
        <p:spPr>
          <a:xfrm>
            <a:off x="4629150" y="1939925"/>
            <a:ext cx="3770313" cy="3724275"/>
          </a:xfrm>
        </p:spPr>
        <p:txBody>
          <a:bodyPr rtlCol="0">
            <a:normAutofit/>
          </a:bodyPr>
          <a:lstStyle/>
          <a:p>
            <a:pPr fontAlgn="auto">
              <a:spcAft>
                <a:spcPts val="0"/>
              </a:spcAft>
              <a:buFont typeface="Arial" pitchFamily="34" charset="0"/>
              <a:buNone/>
              <a:defRPr/>
            </a:pPr>
            <a:r>
              <a:rPr lang="en-US" sz="2400" dirty="0" smtClean="0">
                <a:solidFill>
                  <a:srgbClr val="336600"/>
                </a:solidFill>
              </a:rPr>
              <a:t>A. </a:t>
            </a:r>
            <a:r>
              <a:rPr lang="en-US" sz="3000" b="1" dirty="0" smtClean="0">
                <a:solidFill>
                  <a:srgbClr val="336600"/>
                </a:solidFill>
              </a:rPr>
              <a:t>Contemporary </a:t>
            </a:r>
            <a:r>
              <a:rPr lang="en-US" sz="3000" b="1" dirty="0">
                <a:solidFill>
                  <a:srgbClr val="336600"/>
                </a:solidFill>
              </a:rPr>
              <a:t>losses</a:t>
            </a:r>
          </a:p>
          <a:p>
            <a:pPr marL="640080" lvl="1" fontAlgn="auto">
              <a:spcAft>
                <a:spcPts val="0"/>
              </a:spcAft>
              <a:buFont typeface="Arial" pitchFamily="34" charset="0"/>
              <a:buChar char="•"/>
              <a:defRPr/>
            </a:pPr>
            <a:r>
              <a:rPr lang="en-US" sz="3000" b="1" dirty="0">
                <a:solidFill>
                  <a:srgbClr val="336600"/>
                </a:solidFill>
              </a:rPr>
              <a:t>Vomiting</a:t>
            </a:r>
          </a:p>
          <a:p>
            <a:pPr marL="640080" lvl="1" fontAlgn="auto">
              <a:spcAft>
                <a:spcPts val="0"/>
              </a:spcAft>
              <a:buFont typeface="Arial" pitchFamily="34" charset="0"/>
              <a:buChar char="•"/>
              <a:defRPr/>
            </a:pPr>
            <a:r>
              <a:rPr lang="en-US" sz="3000" b="1" dirty="0">
                <a:solidFill>
                  <a:srgbClr val="336600"/>
                </a:solidFill>
              </a:rPr>
              <a:t>Diarrhea</a:t>
            </a:r>
          </a:p>
        </p:txBody>
      </p:sp>
      <p:sp>
        <p:nvSpPr>
          <p:cNvPr id="7174" name="Text Box 5"/>
          <p:cNvSpPr txBox="1">
            <a:spLocks noChangeArrowheads="1"/>
          </p:cNvSpPr>
          <p:nvPr/>
        </p:nvSpPr>
        <p:spPr bwMode="auto">
          <a:xfrm>
            <a:off x="457200" y="1309688"/>
            <a:ext cx="3886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algn="ctr" eaLnBrk="1" hangingPunct="1">
              <a:spcBef>
                <a:spcPct val="50000"/>
              </a:spcBef>
            </a:pPr>
            <a:r>
              <a:rPr lang="en-US" sz="2400" b="1" dirty="0">
                <a:solidFill>
                  <a:srgbClr val="000000"/>
                </a:solidFill>
                <a:latin typeface="Arial" charset="0"/>
              </a:rPr>
              <a:t>Daily Maintenance Requirements </a:t>
            </a:r>
          </a:p>
        </p:txBody>
      </p:sp>
      <p:sp>
        <p:nvSpPr>
          <p:cNvPr id="7175" name="Text Box 6"/>
          <p:cNvSpPr txBox="1">
            <a:spLocks noChangeArrowheads="1"/>
          </p:cNvSpPr>
          <p:nvPr/>
        </p:nvSpPr>
        <p:spPr bwMode="auto">
          <a:xfrm>
            <a:off x="4491038" y="1309688"/>
            <a:ext cx="403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algn="ctr" eaLnBrk="1" hangingPunct="1">
              <a:spcBef>
                <a:spcPct val="50000"/>
              </a:spcBef>
            </a:pPr>
            <a:r>
              <a:rPr lang="en-US" sz="2400" b="1">
                <a:solidFill>
                  <a:srgbClr val="000000"/>
                </a:solidFill>
                <a:latin typeface="Arial" charset="0"/>
              </a:rPr>
              <a:t>Ongoing Problems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2"/>
          <p:cNvSpPr>
            <a:spLocks noGrp="1" noChangeArrowheads="1"/>
          </p:cNvSpPr>
          <p:nvPr>
            <p:ph type="title"/>
          </p:nvPr>
        </p:nvSpPr>
        <p:spPr>
          <a:xfrm>
            <a:off x="457200" y="704088"/>
            <a:ext cx="8229600" cy="667512"/>
          </a:xfrm>
        </p:spPr>
        <p:txBody>
          <a:bodyPr>
            <a:normAutofit fontScale="90000"/>
          </a:bodyPr>
          <a:lstStyle/>
          <a:p>
            <a:pPr algn="ctr" fontAlgn="auto">
              <a:spcAft>
                <a:spcPts val="0"/>
              </a:spcAft>
              <a:defRPr/>
            </a:pPr>
            <a:r>
              <a:rPr lang="en-US" dirty="0" smtClean="0"/>
              <a:t>Physical Signs of Dehydration</a:t>
            </a:r>
            <a:endParaRPr lang="en-US" dirty="0"/>
          </a:p>
        </p:txBody>
      </p:sp>
      <p:sp>
        <p:nvSpPr>
          <p:cNvPr id="18435" name="Rectangle 3"/>
          <p:cNvSpPr>
            <a:spLocks noGrp="1" noChangeArrowheads="1"/>
          </p:cNvSpPr>
          <p:nvPr>
            <p:ph idx="1"/>
          </p:nvPr>
        </p:nvSpPr>
        <p:spPr>
          <a:xfrm>
            <a:off x="708025" y="1476375"/>
            <a:ext cx="6400800" cy="4314825"/>
          </a:xfrm>
        </p:spPr>
        <p:txBody>
          <a:bodyPr/>
          <a:lstStyle/>
          <a:p>
            <a:pPr marL="533400" indent="-533400">
              <a:buFont typeface="Wingdings" pitchFamily="2" charset="2"/>
              <a:buAutoNum type="arabicPeriod"/>
            </a:pPr>
            <a:r>
              <a:rPr lang="en-US" sz="2800" dirty="0" smtClean="0"/>
              <a:t>Decreased </a:t>
            </a:r>
            <a:r>
              <a:rPr lang="en-US" sz="2800" b="1" dirty="0" smtClean="0"/>
              <a:t>skin turgor</a:t>
            </a:r>
          </a:p>
          <a:p>
            <a:pPr marL="533400" indent="-533400">
              <a:buFont typeface="Wingdings" pitchFamily="2" charset="2"/>
              <a:buAutoNum type="arabicPeriod"/>
            </a:pPr>
            <a:r>
              <a:rPr lang="en-US" sz="2800" dirty="0" smtClean="0"/>
              <a:t>Moistness of </a:t>
            </a:r>
            <a:r>
              <a:rPr lang="en-US" sz="2800" b="1" dirty="0" smtClean="0"/>
              <a:t>mucous membranes </a:t>
            </a:r>
            <a:r>
              <a:rPr lang="en-US" sz="2800" dirty="0" smtClean="0"/>
              <a:t>(MM). Are they moist, tacky or dry?</a:t>
            </a:r>
          </a:p>
          <a:p>
            <a:pPr marL="533400" indent="-533400">
              <a:buFont typeface="Wingdings" pitchFamily="2" charset="2"/>
              <a:buAutoNum type="arabicPeriod"/>
            </a:pPr>
            <a:r>
              <a:rPr lang="en-US" sz="2800" dirty="0" smtClean="0"/>
              <a:t>Decreased </a:t>
            </a:r>
            <a:r>
              <a:rPr lang="en-US" sz="2800" b="1" dirty="0" smtClean="0"/>
              <a:t>capillary refill time </a:t>
            </a:r>
            <a:r>
              <a:rPr lang="en-US" sz="2800" dirty="0" smtClean="0"/>
              <a:t>(CRT) Normal=1-2 </a:t>
            </a:r>
            <a:r>
              <a:rPr lang="en-US" sz="2800" dirty="0" err="1" smtClean="0"/>
              <a:t>secs</a:t>
            </a:r>
            <a:endParaRPr lang="en-US" sz="2800" dirty="0" smtClean="0"/>
          </a:p>
          <a:p>
            <a:pPr marL="533400" indent="-533400">
              <a:buFont typeface="Wingdings" pitchFamily="2" charset="2"/>
              <a:buAutoNum type="arabicPeriod"/>
            </a:pPr>
            <a:r>
              <a:rPr lang="en-US" sz="2800" dirty="0" smtClean="0"/>
              <a:t>Rapid </a:t>
            </a:r>
            <a:r>
              <a:rPr lang="en-US" sz="2800" b="1" dirty="0" smtClean="0"/>
              <a:t>heart rate</a:t>
            </a:r>
            <a:r>
              <a:rPr lang="en-US" sz="2800" dirty="0" smtClean="0"/>
              <a:t> (HR)</a:t>
            </a:r>
          </a:p>
          <a:p>
            <a:pPr marL="533400" indent="-533400">
              <a:buFont typeface="Wingdings" pitchFamily="2" charset="2"/>
              <a:buAutoNum type="arabicPeriod"/>
            </a:pPr>
            <a:r>
              <a:rPr lang="en-US" sz="2800" dirty="0" smtClean="0"/>
              <a:t>Eyes sunken into bony orbits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p:cNvSpPr>
            <a:spLocks noGrp="1" noChangeArrowheads="1"/>
          </p:cNvSpPr>
          <p:nvPr>
            <p:ph type="title"/>
          </p:nvPr>
        </p:nvSpPr>
        <p:spPr>
          <a:xfrm>
            <a:off x="457200" y="533400"/>
            <a:ext cx="8229600" cy="762000"/>
          </a:xfrm>
        </p:spPr>
        <p:txBody>
          <a:bodyPr>
            <a:normAutofit fontScale="90000"/>
          </a:bodyPr>
          <a:lstStyle/>
          <a:p>
            <a:pPr algn="ctr" fontAlgn="auto">
              <a:spcAft>
                <a:spcPts val="0"/>
              </a:spcAft>
              <a:defRPr/>
            </a:pPr>
            <a:r>
              <a:rPr lang="en-US" dirty="0"/>
              <a:t>What is the Skin Turgor test?</a:t>
            </a:r>
          </a:p>
        </p:txBody>
      </p:sp>
      <p:sp>
        <p:nvSpPr>
          <p:cNvPr id="19459" name="Rectangle 3"/>
          <p:cNvSpPr>
            <a:spLocks noGrp="1" noChangeArrowheads="1"/>
          </p:cNvSpPr>
          <p:nvPr>
            <p:ph idx="1"/>
          </p:nvPr>
        </p:nvSpPr>
        <p:spPr>
          <a:xfrm>
            <a:off x="266700" y="1371600"/>
            <a:ext cx="8305800" cy="3724275"/>
          </a:xfrm>
        </p:spPr>
        <p:txBody>
          <a:bodyPr/>
          <a:lstStyle/>
          <a:p>
            <a:r>
              <a:rPr lang="en-US" sz="2800" dirty="0" smtClean="0"/>
              <a:t>Assess the amount of time it takes for the skin to return to the animal’s body after gently pulling up into a “tent” along the back of the neck and along the spine</a:t>
            </a:r>
          </a:p>
          <a:p>
            <a:r>
              <a:rPr lang="en-US" sz="2800" dirty="0" smtClean="0"/>
              <a:t>This test is not accurate in older animals or animals that have recently lost weight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610600" cy="647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Text Box 5"/>
          <p:cNvSpPr txBox="1">
            <a:spLocks noChangeArrowheads="1"/>
          </p:cNvSpPr>
          <p:nvPr/>
        </p:nvSpPr>
        <p:spPr bwMode="auto">
          <a:xfrm>
            <a:off x="304800" y="1066800"/>
            <a:ext cx="1447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eaLnBrk="1" hangingPunct="1">
              <a:spcBef>
                <a:spcPct val="50000"/>
              </a:spcBef>
            </a:pPr>
            <a:r>
              <a:rPr lang="en-US" sz="2400" b="1" dirty="0">
                <a:solidFill>
                  <a:srgbClr val="6600CC"/>
                </a:solidFill>
                <a:latin typeface="Arial" charset="0"/>
              </a:rPr>
              <a:t>Pg. </a:t>
            </a:r>
            <a:r>
              <a:rPr lang="en-US" sz="2400" b="1" dirty="0" smtClean="0">
                <a:solidFill>
                  <a:srgbClr val="6600CC"/>
                </a:solidFill>
                <a:latin typeface="Arial" charset="0"/>
              </a:rPr>
              <a:t>790 CTVT</a:t>
            </a:r>
            <a:endParaRPr lang="en-US" sz="2400" b="1" dirty="0">
              <a:solidFill>
                <a:srgbClr val="6600CC"/>
              </a:solidFill>
              <a:latin typeface="Arial" charset="0"/>
            </a:endParaRPr>
          </a:p>
        </p:txBody>
      </p:sp>
      <p:sp>
        <p:nvSpPr>
          <p:cNvPr id="21508" name="Text Box 6"/>
          <p:cNvSpPr txBox="1">
            <a:spLocks noChangeArrowheads="1"/>
          </p:cNvSpPr>
          <p:nvPr/>
        </p:nvSpPr>
        <p:spPr bwMode="auto">
          <a:xfrm>
            <a:off x="5029200" y="220980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Rounded MT Bold" pitchFamily="34" charset="0"/>
                <a:cs typeface="Arial" charset="0"/>
              </a:defRPr>
            </a:lvl1pPr>
            <a:lvl2pPr marL="742950" indent="-285750" eaLnBrk="0" hangingPunct="0">
              <a:defRPr>
                <a:solidFill>
                  <a:schemeClr val="tx1"/>
                </a:solidFill>
                <a:latin typeface="Arial Rounded MT Bold" pitchFamily="34" charset="0"/>
                <a:cs typeface="Arial" charset="0"/>
              </a:defRPr>
            </a:lvl2pPr>
            <a:lvl3pPr marL="1143000" indent="-228600" eaLnBrk="0" hangingPunct="0">
              <a:defRPr>
                <a:solidFill>
                  <a:schemeClr val="tx1"/>
                </a:solidFill>
                <a:latin typeface="Arial Rounded MT Bold" pitchFamily="34" charset="0"/>
                <a:cs typeface="Arial" charset="0"/>
              </a:defRPr>
            </a:lvl3pPr>
            <a:lvl4pPr marL="1600200" indent="-228600" eaLnBrk="0" hangingPunct="0">
              <a:defRPr>
                <a:solidFill>
                  <a:schemeClr val="tx1"/>
                </a:solidFill>
                <a:latin typeface="Arial Rounded MT Bold" pitchFamily="34" charset="0"/>
                <a:cs typeface="Arial" charset="0"/>
              </a:defRPr>
            </a:lvl4pPr>
            <a:lvl5pPr marL="2057400" indent="-228600" eaLnBrk="0" hangingPunct="0">
              <a:defRPr>
                <a:solidFill>
                  <a:schemeClr val="tx1"/>
                </a:solidFill>
                <a:latin typeface="Arial Rounded MT Bold" pitchFamily="34" charset="0"/>
                <a:cs typeface="Arial" charset="0"/>
              </a:defRPr>
            </a:lvl5pPr>
            <a:lvl6pPr marL="2514600" indent="-228600" eaLnBrk="0" fontAlgn="base" hangingPunct="0">
              <a:spcBef>
                <a:spcPct val="0"/>
              </a:spcBef>
              <a:spcAft>
                <a:spcPct val="0"/>
              </a:spcAft>
              <a:defRPr>
                <a:solidFill>
                  <a:schemeClr val="tx1"/>
                </a:solidFill>
                <a:latin typeface="Arial Rounded MT Bold" pitchFamily="34" charset="0"/>
                <a:cs typeface="Arial" charset="0"/>
              </a:defRPr>
            </a:lvl6pPr>
            <a:lvl7pPr marL="2971800" indent="-228600" eaLnBrk="0" fontAlgn="base" hangingPunct="0">
              <a:spcBef>
                <a:spcPct val="0"/>
              </a:spcBef>
              <a:spcAft>
                <a:spcPct val="0"/>
              </a:spcAft>
              <a:defRPr>
                <a:solidFill>
                  <a:schemeClr val="tx1"/>
                </a:solidFill>
                <a:latin typeface="Arial Rounded MT Bold" pitchFamily="34" charset="0"/>
                <a:cs typeface="Arial" charset="0"/>
              </a:defRPr>
            </a:lvl7pPr>
            <a:lvl8pPr marL="3429000" indent="-228600" eaLnBrk="0" fontAlgn="base" hangingPunct="0">
              <a:spcBef>
                <a:spcPct val="0"/>
              </a:spcBef>
              <a:spcAft>
                <a:spcPct val="0"/>
              </a:spcAft>
              <a:defRPr>
                <a:solidFill>
                  <a:schemeClr val="tx1"/>
                </a:solidFill>
                <a:latin typeface="Arial Rounded MT Bold" pitchFamily="34" charset="0"/>
                <a:cs typeface="Arial" charset="0"/>
              </a:defRPr>
            </a:lvl8pPr>
            <a:lvl9pPr marL="3886200" indent="-228600" eaLnBrk="0" fontAlgn="base" hangingPunct="0">
              <a:spcBef>
                <a:spcPct val="0"/>
              </a:spcBef>
              <a:spcAft>
                <a:spcPct val="0"/>
              </a:spcAft>
              <a:defRPr>
                <a:solidFill>
                  <a:schemeClr val="tx1"/>
                </a:solidFill>
                <a:latin typeface="Arial Rounded MT Bold" pitchFamily="34" charset="0"/>
                <a:cs typeface="Arial" charset="0"/>
              </a:defRPr>
            </a:lvl9pPr>
          </a:lstStyle>
          <a:p>
            <a:pPr eaLnBrk="1" hangingPunct="1">
              <a:spcBef>
                <a:spcPct val="50000"/>
              </a:spcBef>
            </a:pPr>
            <a:r>
              <a:rPr lang="en-US" sz="2400"/>
              <a:t>= Seeing with your eyes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512</TotalTime>
  <Words>1827</Words>
  <Application>Microsoft Office PowerPoint</Application>
  <PresentationFormat>On-screen Show (4:3)</PresentationFormat>
  <Paragraphs>262</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Flow</vt:lpstr>
      <vt:lpstr>Fluid Administration/Nursing Care</vt:lpstr>
      <vt:lpstr>Normal Fluid Balance</vt:lpstr>
      <vt:lpstr>Indications for Fluid Administration</vt:lpstr>
      <vt:lpstr>Contraindications for Fluid Therapy</vt:lpstr>
      <vt:lpstr>Fluid Treatment Questions</vt:lpstr>
      <vt:lpstr>   Fluid Losses</vt:lpstr>
      <vt:lpstr>Physical Signs of Dehydration</vt:lpstr>
      <vt:lpstr>What is the Skin Turgor test?</vt:lpstr>
      <vt:lpstr>PowerPoint Presentation</vt:lpstr>
      <vt:lpstr>Laboratory Dehydration Tests</vt:lpstr>
      <vt:lpstr>Other indicators of Dehydration</vt:lpstr>
      <vt:lpstr>PowerPoint Presentation</vt:lpstr>
      <vt:lpstr>PowerPoint Presentation</vt:lpstr>
      <vt:lpstr>PowerPoint Presentation</vt:lpstr>
      <vt:lpstr>PowerPoint Presentation</vt:lpstr>
      <vt:lpstr>Subcutaneous fluids are contraindicated when:</vt:lpstr>
      <vt:lpstr>Crystalloids –vs- Colloids</vt:lpstr>
      <vt:lpstr>Isotonic Crystalloids</vt:lpstr>
      <vt:lpstr>Hypertonic Crystalloids</vt:lpstr>
      <vt:lpstr>Hypotonic Crystalloids</vt:lpstr>
      <vt:lpstr>Subcutaneous fluids should always be …</vt:lpstr>
      <vt:lpstr>PowerPoint Presentation</vt:lpstr>
      <vt:lpstr>Types of IV Fluids Commonly Utilized</vt:lpstr>
      <vt:lpstr>Various IV Fluids</vt:lpstr>
      <vt:lpstr>General Rule of thumb</vt:lpstr>
      <vt:lpstr>Volume Overload or Hypervolemia</vt:lpstr>
      <vt:lpstr>Causes of Volume Overload</vt:lpstr>
      <vt:lpstr>An animal with which condition is more prone to fluid overload? </vt:lpstr>
      <vt:lpstr>If Volume Overload is Suspected</vt:lpstr>
      <vt:lpstr>Fluid Rates</vt:lpstr>
      <vt:lpstr>Let’s try it</vt:lpstr>
      <vt:lpstr>Let’s Try It!</vt:lpstr>
      <vt:lpstr>PowerPoint Presentation</vt:lpstr>
      <vt:lpstr>PowerPoint Presentation</vt:lpstr>
      <vt:lpstr>PowerPoint Presentation</vt:lpstr>
      <vt:lpstr>PowerPoint Presentation</vt:lpstr>
      <vt:lpstr>Rehydration Formula</vt:lpstr>
      <vt:lpstr>Calculation of Fluid Requirements</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Fluid Administration/Nursing Care</dc:title>
  <dc:creator>Krystal</dc:creator>
  <cp:lastModifiedBy>Krystal</cp:lastModifiedBy>
  <cp:revision>10</cp:revision>
  <cp:lastPrinted>2012-05-08T11:51:49Z</cp:lastPrinted>
  <dcterms:created xsi:type="dcterms:W3CDTF">2012-09-03T15:41:16Z</dcterms:created>
  <dcterms:modified xsi:type="dcterms:W3CDTF">2012-12-10T00:26:27Z</dcterms:modified>
</cp:coreProperties>
</file>