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8" r:id="rId18"/>
    <p:sldId id="276" r:id="rId19"/>
    <p:sldId id="277" r:id="rId20"/>
    <p:sldId id="279" r:id="rId21"/>
    <p:sldId id="280" r:id="rId22"/>
    <p:sldId id="281" r:id="rId23"/>
    <p:sldId id="282"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3EFE9-32E1-48F2-B44A-E462571575D2}" type="datetimeFigureOut">
              <a:rPr lang="en-US" smtClean="0"/>
              <a:t>12/31/2012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76C31-DF8D-42C6-86FD-48D87349534E}" type="slidenum">
              <a:rPr lang="en-US" smtClean="0"/>
              <a:t>‹#›</a:t>
            </a:fld>
            <a:endParaRPr lang="en-US"/>
          </a:p>
        </p:txBody>
      </p:sp>
    </p:spTree>
    <p:extLst>
      <p:ext uri="{BB962C8B-B14F-4D97-AF65-F5344CB8AC3E}">
        <p14:creationId xmlns:p14="http://schemas.microsoft.com/office/powerpoint/2010/main" val="388248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A4862-A971-49E8-AEEE-7DDC4B37F841}" type="datetimeFigureOut">
              <a:rPr lang="en-US" smtClean="0"/>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366249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A4862-A971-49E8-AEEE-7DDC4B37F841}" type="datetimeFigureOut">
              <a:rPr lang="en-US" smtClean="0"/>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121590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A4862-A971-49E8-AEEE-7DDC4B37F841}" type="datetimeFigureOut">
              <a:rPr lang="en-US" smtClean="0"/>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353273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A4862-A971-49E8-AEEE-7DDC4B37F841}" type="datetimeFigureOut">
              <a:rPr lang="en-US" smtClean="0"/>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336335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A4862-A971-49E8-AEEE-7DDC4B37F841}" type="datetimeFigureOut">
              <a:rPr lang="en-US" smtClean="0"/>
              <a:t>12/31/2012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75189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A4862-A971-49E8-AEEE-7DDC4B37F841}" type="datetimeFigureOut">
              <a:rPr lang="en-US" smtClean="0"/>
              <a:t>12/31/2012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38371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A4862-A971-49E8-AEEE-7DDC4B37F841}" type="datetimeFigureOut">
              <a:rPr lang="en-US" smtClean="0"/>
              <a:t>12/31/2012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230074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A4862-A971-49E8-AEEE-7DDC4B37F841}" type="datetimeFigureOut">
              <a:rPr lang="en-US" smtClean="0"/>
              <a:t>12/31/2012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301630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A4862-A971-49E8-AEEE-7DDC4B37F841}" type="datetimeFigureOut">
              <a:rPr lang="en-US" smtClean="0"/>
              <a:t>12/31/2012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274968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A4862-A971-49E8-AEEE-7DDC4B37F841}" type="datetimeFigureOut">
              <a:rPr lang="en-US" smtClean="0"/>
              <a:t>12/31/2012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374468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A4862-A971-49E8-AEEE-7DDC4B37F841}" type="datetimeFigureOut">
              <a:rPr lang="en-US" smtClean="0"/>
              <a:t>12/31/2012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EEA9A-9211-4D6B-8A4C-26E4F978B1CB}" type="slidenum">
              <a:rPr lang="en-US" smtClean="0"/>
              <a:t>‹#›</a:t>
            </a:fld>
            <a:endParaRPr lang="en-US"/>
          </a:p>
        </p:txBody>
      </p:sp>
    </p:spTree>
    <p:extLst>
      <p:ext uri="{BB962C8B-B14F-4D97-AF65-F5344CB8AC3E}">
        <p14:creationId xmlns:p14="http://schemas.microsoft.com/office/powerpoint/2010/main" val="151223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A4862-A971-49E8-AEEE-7DDC4B37F841}" type="datetimeFigureOut">
              <a:rPr lang="en-US" smtClean="0"/>
              <a:t>12/31/2012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EEA9A-9211-4D6B-8A4C-26E4F978B1CB}" type="slidenum">
              <a:rPr lang="en-US" smtClean="0"/>
              <a:t>‹#›</a:t>
            </a:fld>
            <a:endParaRPr lang="en-US"/>
          </a:p>
        </p:txBody>
      </p:sp>
    </p:spTree>
    <p:extLst>
      <p:ext uri="{BB962C8B-B14F-4D97-AF65-F5344CB8AC3E}">
        <p14:creationId xmlns:p14="http://schemas.microsoft.com/office/powerpoint/2010/main" val="2290339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1752600"/>
            <a:ext cx="6400800" cy="1752600"/>
          </a:xfrm>
        </p:spPr>
        <p:txBody>
          <a:bodyPr>
            <a:normAutofit/>
          </a:bodyPr>
          <a:lstStyle/>
          <a:p>
            <a:r>
              <a:rPr lang="en-US" sz="2000" dirty="0" smtClean="0"/>
              <a:t>Periodontal Disease</a:t>
            </a:r>
          </a:p>
        </p:txBody>
      </p:sp>
      <p:sp>
        <p:nvSpPr>
          <p:cNvPr id="2" name="Title 1"/>
          <p:cNvSpPr>
            <a:spLocks noGrp="1"/>
          </p:cNvSpPr>
          <p:nvPr>
            <p:ph type="ctrTitle"/>
          </p:nvPr>
        </p:nvSpPr>
        <p:spPr>
          <a:xfrm>
            <a:off x="702727" y="-17721"/>
            <a:ext cx="7772400" cy="1752600"/>
          </a:xfrm>
        </p:spPr>
        <p:txBody>
          <a:bodyPr/>
          <a:lstStyle/>
          <a:p>
            <a:r>
              <a:rPr lang="en-US" dirty="0" smtClean="0"/>
              <a:t>Applied Dentistry for Veterinary Technicians</a:t>
            </a:r>
            <a:endParaRPr lang="en-US" dirty="0"/>
          </a:p>
        </p:txBody>
      </p:sp>
    </p:spTree>
    <p:extLst>
      <p:ext uri="{BB962C8B-B14F-4D97-AF65-F5344CB8AC3E}">
        <p14:creationId xmlns:p14="http://schemas.microsoft.com/office/powerpoint/2010/main" val="2998563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II </a:t>
            </a:r>
            <a:r>
              <a:rPr lang="en-US" dirty="0" err="1" smtClean="0"/>
              <a:t>Periodontitis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Early stage of gum disease; </a:t>
            </a:r>
            <a:r>
              <a:rPr lang="en-US" b="1" dirty="0" smtClean="0"/>
              <a:t>early </a:t>
            </a:r>
            <a:r>
              <a:rPr lang="en-US" b="1" dirty="0" err="1" smtClean="0"/>
              <a:t>periodontitis</a:t>
            </a:r>
            <a:r>
              <a:rPr lang="en-US" dirty="0" smtClean="0"/>
              <a:t>.</a:t>
            </a:r>
          </a:p>
          <a:p>
            <a:r>
              <a:rPr lang="en-US" dirty="0" smtClean="0"/>
              <a:t>Examination will reveal </a:t>
            </a:r>
            <a:r>
              <a:rPr lang="en-US" b="1" dirty="0" smtClean="0"/>
              <a:t>inflammation </a:t>
            </a:r>
            <a:r>
              <a:rPr lang="en-US" dirty="0" smtClean="0"/>
              <a:t>and </a:t>
            </a:r>
            <a:r>
              <a:rPr lang="en-US" b="1" dirty="0" smtClean="0"/>
              <a:t>plaque </a:t>
            </a:r>
            <a:r>
              <a:rPr lang="en-US" dirty="0" smtClean="0"/>
              <a:t>at free gingival margin with </a:t>
            </a:r>
            <a:r>
              <a:rPr lang="en-US" b="1" u="sng" dirty="0" smtClean="0"/>
              <a:t>edema </a:t>
            </a:r>
            <a:r>
              <a:rPr lang="en-US" u="sng" dirty="0" smtClean="0"/>
              <a:t>present</a:t>
            </a:r>
            <a:r>
              <a:rPr lang="en-US" dirty="0" smtClean="0"/>
              <a:t>.</a:t>
            </a:r>
          </a:p>
          <a:p>
            <a:r>
              <a:rPr lang="en-US" dirty="0" smtClean="0"/>
              <a:t>Bad breath = very apparent.</a:t>
            </a:r>
          </a:p>
          <a:p>
            <a:r>
              <a:rPr lang="en-US" dirty="0" smtClean="0"/>
              <a:t>Most dogs between 1 – 4 years of age when stage II occurs.</a:t>
            </a:r>
          </a:p>
          <a:p>
            <a:r>
              <a:rPr lang="en-US" dirty="0" smtClean="0"/>
              <a:t>With scaling, polishing, and home care this stage is treatable and usually curable.</a:t>
            </a:r>
          </a:p>
          <a:p>
            <a:r>
              <a:rPr lang="en-US" dirty="0" smtClean="0"/>
              <a:t>Stage II can also be called </a:t>
            </a:r>
            <a:r>
              <a:rPr lang="en-US" b="1" dirty="0" smtClean="0"/>
              <a:t>advanced gingivitis</a:t>
            </a:r>
            <a:r>
              <a:rPr lang="en-US" dirty="0" smtClean="0"/>
              <a:t>.</a:t>
            </a:r>
            <a:endParaRPr lang="en-US" dirty="0"/>
          </a:p>
        </p:txBody>
      </p:sp>
    </p:spTree>
    <p:extLst>
      <p:ext uri="{BB962C8B-B14F-4D97-AF65-F5344CB8AC3E}">
        <p14:creationId xmlns:p14="http://schemas.microsoft.com/office/powerpoint/2010/main" val="1550554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II </a:t>
            </a:r>
            <a:r>
              <a:rPr lang="en-US" dirty="0" err="1" smtClean="0"/>
              <a:t>Periodontitis</a:t>
            </a:r>
            <a:endParaRPr lang="en-US" dirty="0"/>
          </a:p>
        </p:txBody>
      </p:sp>
      <p:pic>
        <p:nvPicPr>
          <p:cNvPr id="4" name="Picture 4" descr="scan0002"/>
          <p:cNvPicPr>
            <a:picLocks noGrp="1" noChangeAspect="1" noChangeArrowheads="1"/>
          </p:cNvPicPr>
          <p:nvPr>
            <p:ph sz="quarter" idx="1"/>
          </p:nvPr>
        </p:nvPicPr>
        <p:blipFill>
          <a:blip r:embed="rId2" cstate="print"/>
          <a:srcRect/>
          <a:stretch>
            <a:fillRect/>
          </a:stretch>
        </p:blipFill>
        <p:spPr bwMode="auto">
          <a:xfrm>
            <a:off x="914400" y="1600200"/>
            <a:ext cx="7250390" cy="5098357"/>
          </a:xfrm>
          <a:prstGeom prst="rect">
            <a:avLst/>
          </a:prstGeom>
          <a:noFill/>
        </p:spPr>
      </p:pic>
    </p:spTree>
    <p:extLst>
      <p:ext uri="{BB962C8B-B14F-4D97-AF65-F5344CB8AC3E}">
        <p14:creationId xmlns:p14="http://schemas.microsoft.com/office/powerpoint/2010/main" val="3697075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III </a:t>
            </a:r>
            <a:r>
              <a:rPr lang="en-US" dirty="0" err="1" smtClean="0"/>
              <a:t>Periodontitis</a:t>
            </a:r>
            <a:endParaRPr lang="en-US" dirty="0"/>
          </a:p>
        </p:txBody>
      </p:sp>
      <p:sp>
        <p:nvSpPr>
          <p:cNvPr id="3" name="Content Placeholder 2"/>
          <p:cNvSpPr>
            <a:spLocks noGrp="1"/>
          </p:cNvSpPr>
          <p:nvPr>
            <p:ph sz="quarter" idx="1"/>
          </p:nvPr>
        </p:nvSpPr>
        <p:spPr>
          <a:xfrm>
            <a:off x="304800" y="1371600"/>
            <a:ext cx="8503920" cy="5330952"/>
          </a:xfrm>
        </p:spPr>
        <p:txBody>
          <a:bodyPr>
            <a:normAutofit fontScale="92500" lnSpcReduction="10000"/>
          </a:bodyPr>
          <a:lstStyle/>
          <a:p>
            <a:r>
              <a:rPr lang="en-US" dirty="0" smtClean="0"/>
              <a:t>The </a:t>
            </a:r>
            <a:r>
              <a:rPr lang="en-US" b="1" dirty="0" smtClean="0"/>
              <a:t>established stage</a:t>
            </a:r>
          </a:p>
          <a:p>
            <a:r>
              <a:rPr lang="en-US" dirty="0" smtClean="0"/>
              <a:t>Swelling, inflammation, and pocket formation (from attachment loss) are present.</a:t>
            </a:r>
          </a:p>
          <a:p>
            <a:r>
              <a:rPr lang="en-US" u="sng" dirty="0" smtClean="0"/>
              <a:t>Note</a:t>
            </a:r>
            <a:r>
              <a:rPr lang="en-US" dirty="0" smtClean="0"/>
              <a:t>: this stage is the change from gingivitis, which is reversible with treatment, to true </a:t>
            </a:r>
            <a:r>
              <a:rPr lang="en-US" dirty="0" err="1" smtClean="0"/>
              <a:t>periodontitis</a:t>
            </a:r>
            <a:r>
              <a:rPr lang="en-US" dirty="0" smtClean="0"/>
              <a:t>, which is merely controllable with therapy.</a:t>
            </a:r>
          </a:p>
          <a:p>
            <a:r>
              <a:rPr lang="en-US" dirty="0" smtClean="0"/>
              <a:t>Bone loss can be seen on dental x-rays.</a:t>
            </a:r>
          </a:p>
          <a:p>
            <a:r>
              <a:rPr lang="en-US" dirty="0" smtClean="0"/>
              <a:t>Patient presents with horrible halitosis.</a:t>
            </a:r>
          </a:p>
          <a:p>
            <a:r>
              <a:rPr lang="en-US" dirty="0" smtClean="0"/>
              <a:t>Animals that suffer from stage III disease have owners who are not educated on, or cannot, or do not wish to perform home care.</a:t>
            </a:r>
            <a:endParaRPr lang="en-US" dirty="0"/>
          </a:p>
        </p:txBody>
      </p:sp>
    </p:spTree>
    <p:extLst>
      <p:ext uri="{BB962C8B-B14F-4D97-AF65-F5344CB8AC3E}">
        <p14:creationId xmlns:p14="http://schemas.microsoft.com/office/powerpoint/2010/main" val="3045310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III </a:t>
            </a:r>
            <a:r>
              <a:rPr lang="en-US" dirty="0" err="1" smtClean="0"/>
              <a:t>Periodontitis</a:t>
            </a:r>
            <a:endParaRPr lang="en-US" dirty="0"/>
          </a:p>
        </p:txBody>
      </p:sp>
      <p:pic>
        <p:nvPicPr>
          <p:cNvPr id="4" name="Picture 4" descr="scan0010"/>
          <p:cNvPicPr>
            <a:picLocks noGrp="1" noChangeAspect="1" noChangeArrowheads="1"/>
          </p:cNvPicPr>
          <p:nvPr>
            <p:ph sz="quarter" idx="1"/>
          </p:nvPr>
        </p:nvPicPr>
        <p:blipFill>
          <a:blip r:embed="rId2" cstate="print"/>
          <a:srcRect/>
          <a:stretch>
            <a:fillRect/>
          </a:stretch>
        </p:blipFill>
        <p:spPr bwMode="auto">
          <a:xfrm>
            <a:off x="0" y="1524000"/>
            <a:ext cx="9105358" cy="4343400"/>
          </a:xfrm>
          <a:prstGeom prst="rect">
            <a:avLst/>
          </a:prstGeom>
          <a:noFill/>
        </p:spPr>
      </p:pic>
    </p:spTree>
    <p:extLst>
      <p:ext uri="{BB962C8B-B14F-4D97-AF65-F5344CB8AC3E}">
        <p14:creationId xmlns:p14="http://schemas.microsoft.com/office/powerpoint/2010/main" val="254198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IV </a:t>
            </a:r>
            <a:r>
              <a:rPr lang="en-US" dirty="0" err="1" smtClean="0"/>
              <a:t>Periodontitis</a:t>
            </a:r>
            <a:endParaRPr lang="en-US" dirty="0"/>
          </a:p>
        </p:txBody>
      </p:sp>
      <p:sp>
        <p:nvSpPr>
          <p:cNvPr id="3" name="Content Placeholder 2"/>
          <p:cNvSpPr>
            <a:spLocks noGrp="1"/>
          </p:cNvSpPr>
          <p:nvPr>
            <p:ph sz="quarter" idx="1"/>
          </p:nvPr>
        </p:nvSpPr>
        <p:spPr>
          <a:xfrm>
            <a:off x="304800" y="1374648"/>
            <a:ext cx="8503920" cy="5102352"/>
          </a:xfrm>
        </p:spPr>
        <p:txBody>
          <a:bodyPr>
            <a:normAutofit fontScale="92500" lnSpcReduction="20000"/>
          </a:bodyPr>
          <a:lstStyle/>
          <a:p>
            <a:r>
              <a:rPr lang="en-US" b="1" dirty="0" smtClean="0"/>
              <a:t>Advanced Periodontal Disease</a:t>
            </a:r>
          </a:p>
          <a:p>
            <a:r>
              <a:rPr lang="en-US" dirty="0" smtClean="0"/>
              <a:t>May appear as any or all of the following forms of pathology: </a:t>
            </a:r>
            <a:r>
              <a:rPr lang="en-US" u="sng" dirty="0" smtClean="0"/>
              <a:t>severe inflammation</a:t>
            </a:r>
            <a:r>
              <a:rPr lang="en-US" dirty="0" smtClean="0"/>
              <a:t>, </a:t>
            </a:r>
            <a:r>
              <a:rPr lang="en-US" u="sng" dirty="0" smtClean="0"/>
              <a:t>attachment loss</a:t>
            </a:r>
            <a:r>
              <a:rPr lang="en-US" dirty="0" smtClean="0"/>
              <a:t> and </a:t>
            </a:r>
            <a:r>
              <a:rPr lang="en-US" u="sng" dirty="0" smtClean="0"/>
              <a:t>deep pocket formation</a:t>
            </a:r>
            <a:r>
              <a:rPr lang="en-US" dirty="0" smtClean="0"/>
              <a:t>, </a:t>
            </a:r>
            <a:r>
              <a:rPr lang="en-US" u="sng" dirty="0" smtClean="0"/>
              <a:t>gum recession</a:t>
            </a:r>
            <a:r>
              <a:rPr lang="en-US" dirty="0" smtClean="0"/>
              <a:t>, </a:t>
            </a:r>
            <a:r>
              <a:rPr lang="en-US" u="sng" dirty="0" smtClean="0"/>
              <a:t>bone loss</a:t>
            </a:r>
            <a:r>
              <a:rPr lang="en-US" dirty="0" smtClean="0"/>
              <a:t>, </a:t>
            </a:r>
            <a:r>
              <a:rPr lang="en-US" u="sng" dirty="0" err="1" smtClean="0"/>
              <a:t>pustular</a:t>
            </a:r>
            <a:r>
              <a:rPr lang="en-US" u="sng" dirty="0" smtClean="0"/>
              <a:t> discharge</a:t>
            </a:r>
            <a:r>
              <a:rPr lang="en-US" dirty="0" smtClean="0"/>
              <a:t>, or </a:t>
            </a:r>
            <a:r>
              <a:rPr lang="en-US" u="sng" dirty="0" smtClean="0"/>
              <a:t>tooth mobility</a:t>
            </a:r>
            <a:r>
              <a:rPr lang="en-US" dirty="0" smtClean="0"/>
              <a:t>.</a:t>
            </a:r>
          </a:p>
          <a:p>
            <a:r>
              <a:rPr lang="en-US" dirty="0" smtClean="0"/>
              <a:t>In addition to bad breath, these patients usually present with </a:t>
            </a:r>
            <a:r>
              <a:rPr lang="en-US" b="1" dirty="0" smtClean="0"/>
              <a:t>spontaneously bleeding gums</a:t>
            </a:r>
            <a:r>
              <a:rPr lang="en-US" dirty="0" smtClean="0"/>
              <a:t>.</a:t>
            </a:r>
          </a:p>
          <a:p>
            <a:r>
              <a:rPr lang="en-US" dirty="0" smtClean="0"/>
              <a:t>The severe inflammation and pain, in some cases, will cause animals to rub their face, drop food while eating, and drool excessively.</a:t>
            </a:r>
          </a:p>
          <a:p>
            <a:r>
              <a:rPr lang="en-US" dirty="0" smtClean="0"/>
              <a:t>Treatment consists of surgical extraction of affected teeth.</a:t>
            </a:r>
            <a:endParaRPr lang="en-US" dirty="0"/>
          </a:p>
        </p:txBody>
      </p:sp>
    </p:spTree>
    <p:extLst>
      <p:ext uri="{BB962C8B-B14F-4D97-AF65-F5344CB8AC3E}">
        <p14:creationId xmlns:p14="http://schemas.microsoft.com/office/powerpoint/2010/main" val="4198076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IV </a:t>
            </a:r>
            <a:r>
              <a:rPr lang="en-US" dirty="0" err="1" smtClean="0"/>
              <a:t>Periodontitis</a:t>
            </a:r>
            <a:endParaRPr lang="en-US" dirty="0"/>
          </a:p>
        </p:txBody>
      </p:sp>
      <p:pic>
        <p:nvPicPr>
          <p:cNvPr id="4" name="Picture 6" descr="scan0012"/>
          <p:cNvPicPr>
            <a:picLocks noGrp="1" noChangeAspect="1" noChangeArrowheads="1"/>
          </p:cNvPicPr>
          <p:nvPr>
            <p:ph sz="quarter" idx="1"/>
          </p:nvPr>
        </p:nvPicPr>
        <p:blipFill>
          <a:blip r:embed="rId2" cstate="print"/>
          <a:srcRect/>
          <a:stretch>
            <a:fillRect/>
          </a:stretch>
        </p:blipFill>
        <p:spPr bwMode="auto">
          <a:xfrm>
            <a:off x="838200" y="1295400"/>
            <a:ext cx="7620000" cy="5271523"/>
          </a:xfrm>
          <a:prstGeom prst="rect">
            <a:avLst/>
          </a:prstGeom>
          <a:noFill/>
        </p:spPr>
      </p:pic>
    </p:spTree>
    <p:extLst>
      <p:ext uri="{BB962C8B-B14F-4D97-AF65-F5344CB8AC3E}">
        <p14:creationId xmlns:p14="http://schemas.microsoft.com/office/powerpoint/2010/main" val="310898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scan0013"/>
          <p:cNvPicPr>
            <a:picLocks noChangeAspect="1" noChangeArrowheads="1"/>
          </p:cNvPicPr>
          <p:nvPr/>
        </p:nvPicPr>
        <p:blipFill>
          <a:blip r:embed="rId2" cstate="print"/>
          <a:srcRect/>
          <a:stretch>
            <a:fillRect/>
          </a:stretch>
        </p:blipFill>
        <p:spPr bwMode="auto">
          <a:xfrm>
            <a:off x="304800" y="1524000"/>
            <a:ext cx="8458200" cy="4495800"/>
          </a:xfrm>
          <a:prstGeom prst="rect">
            <a:avLst/>
          </a:prstGeom>
          <a:noFill/>
        </p:spPr>
      </p:pic>
      <p:sp>
        <p:nvSpPr>
          <p:cNvPr id="148485" name="Rectangle 5"/>
          <p:cNvSpPr>
            <a:spLocks noGrp="1" noChangeArrowheads="1"/>
          </p:cNvSpPr>
          <p:nvPr>
            <p:ph type="title"/>
          </p:nvPr>
        </p:nvSpPr>
        <p:spPr/>
        <p:txBody>
          <a:bodyPr/>
          <a:lstStyle/>
          <a:p>
            <a:r>
              <a:rPr lang="en-US"/>
              <a:t>Cont. Stage 4</a:t>
            </a:r>
          </a:p>
        </p:txBody>
      </p:sp>
    </p:spTree>
    <p:extLst>
      <p:ext uri="{BB962C8B-B14F-4D97-AF65-F5344CB8AC3E}">
        <p14:creationId xmlns:p14="http://schemas.microsoft.com/office/powerpoint/2010/main" val="3604680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Stage IV Periodontal Disease</a:t>
            </a:r>
            <a:endParaRPr lang="en-US" dirty="0"/>
          </a:p>
        </p:txBody>
      </p:sp>
      <p:sp>
        <p:nvSpPr>
          <p:cNvPr id="6" name="Content Placeholder 5"/>
          <p:cNvSpPr>
            <a:spLocks noGrp="1"/>
          </p:cNvSpPr>
          <p:nvPr>
            <p:ph sz="half" idx="1"/>
          </p:nvPr>
        </p:nvSpPr>
        <p:spPr/>
        <p:txBody>
          <a:bodyPr/>
          <a:lstStyle/>
          <a:p>
            <a:r>
              <a:rPr lang="en-US" sz="2800" dirty="0" smtClean="0">
                <a:latin typeface="Times New Roman" pitchFamily="18" charset="0"/>
              </a:rPr>
              <a:t>Periodontal disease has destroyed a significant portion of the alveolar bone and periodontal ligament of these incisor teeth. The </a:t>
            </a:r>
            <a:r>
              <a:rPr lang="en-US" sz="2800" dirty="0" err="1" smtClean="0">
                <a:latin typeface="Times New Roman" pitchFamily="18" charset="0"/>
              </a:rPr>
              <a:t>gingiva</a:t>
            </a:r>
            <a:r>
              <a:rPr lang="en-US" sz="2800" dirty="0" smtClean="0">
                <a:latin typeface="Times New Roman" pitchFamily="18" charset="0"/>
              </a:rPr>
              <a:t> has receded from the crowns of these teeth, and the tooth roots are now exposed.</a:t>
            </a:r>
            <a:endParaRPr lang="en-US" dirty="0"/>
          </a:p>
        </p:txBody>
      </p:sp>
      <p:sp>
        <p:nvSpPr>
          <p:cNvPr id="131078" name="Rectangle 6"/>
          <p:cNvSpPr>
            <a:spLocks noChangeArrowheads="1"/>
          </p:cNvSpPr>
          <p:nvPr/>
        </p:nvSpPr>
        <p:spPr bwMode="auto">
          <a:xfrm>
            <a:off x="2286000" y="5791200"/>
            <a:ext cx="5486400" cy="762000"/>
          </a:xfrm>
          <a:prstGeom prst="rect">
            <a:avLst/>
          </a:prstGeom>
          <a:solidFill>
            <a:schemeClr val="accent1"/>
          </a:solidFill>
          <a:ln w="9525">
            <a:solidFill>
              <a:schemeClr val="tx1"/>
            </a:solidFill>
            <a:miter lim="800000"/>
            <a:headEnd/>
            <a:tailEnd/>
          </a:ln>
          <a:effectLst/>
        </p:spPr>
        <p:txBody>
          <a:bodyPr wrap="none" anchor="ctr"/>
          <a:lstStyle/>
          <a:p>
            <a:r>
              <a:rPr lang="en-US" dirty="0"/>
              <a:t>This is an irreversible stage of </a:t>
            </a:r>
            <a:r>
              <a:rPr lang="en-US" dirty="0" smtClean="0"/>
              <a:t>periodontal </a:t>
            </a:r>
            <a:r>
              <a:rPr lang="en-US" dirty="0"/>
              <a:t>disease!</a:t>
            </a:r>
          </a:p>
        </p:txBody>
      </p:sp>
      <p:pic>
        <p:nvPicPr>
          <p:cNvPr id="8" name="Picture 5"/>
          <p:cNvPicPr>
            <a:picLocks noGrp="1" noChangeAspect="1" noChangeArrowheads="1"/>
          </p:cNvPicPr>
          <p:nvPr>
            <p:ph sz="half" idx="2"/>
          </p:nvPr>
        </p:nvPicPr>
        <p:blipFill>
          <a:blip r:embed="rId2" cstate="print"/>
          <a:srcRect/>
          <a:stretch>
            <a:fillRect/>
          </a:stretch>
        </p:blipFill>
        <p:spPr bwMode="auto">
          <a:xfrm>
            <a:off x="4800600" y="1779400"/>
            <a:ext cx="4038600" cy="3865937"/>
          </a:xfrm>
          <a:prstGeom prst="rect">
            <a:avLst/>
          </a:prstGeom>
          <a:noFill/>
          <a:ln w="9525">
            <a:noFill/>
            <a:miter lim="800000"/>
            <a:headEnd/>
            <a:tailEnd/>
          </a:ln>
          <a:effectLst/>
        </p:spPr>
      </p:pic>
    </p:spTree>
    <p:extLst>
      <p:ext uri="{BB962C8B-B14F-4D97-AF65-F5344CB8AC3E}">
        <p14:creationId xmlns:p14="http://schemas.microsoft.com/office/powerpoint/2010/main" val="3836423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Furcations</a:t>
            </a:r>
            <a:endParaRPr lang="en-US" dirty="0"/>
          </a:p>
        </p:txBody>
      </p:sp>
      <p:sp>
        <p:nvSpPr>
          <p:cNvPr id="3" name="Content Placeholder 2"/>
          <p:cNvSpPr>
            <a:spLocks noGrp="1"/>
          </p:cNvSpPr>
          <p:nvPr>
            <p:ph sz="quarter" idx="1"/>
          </p:nvPr>
        </p:nvSpPr>
        <p:spPr>
          <a:xfrm>
            <a:off x="301752" y="1527048"/>
            <a:ext cx="8503920" cy="5026152"/>
          </a:xfrm>
        </p:spPr>
        <p:txBody>
          <a:bodyPr>
            <a:normAutofit fontScale="92500" lnSpcReduction="20000"/>
          </a:bodyPr>
          <a:lstStyle/>
          <a:p>
            <a:r>
              <a:rPr lang="en-US" b="1" dirty="0" err="1" smtClean="0"/>
              <a:t>Furcations</a:t>
            </a:r>
            <a:r>
              <a:rPr lang="en-US" b="1" dirty="0" smtClean="0"/>
              <a:t> </a:t>
            </a:r>
            <a:r>
              <a:rPr lang="en-US" dirty="0" smtClean="0"/>
              <a:t>are areas between the roots of multi-rooted teeth and are indicative of periodontal disease.</a:t>
            </a:r>
          </a:p>
          <a:p>
            <a:r>
              <a:rPr lang="en-US" dirty="0" smtClean="0"/>
              <a:t>Gum tissue recedes with advanced periodontal disease (grades III and IV) and bone supporting the tooth is “eaten away”, exposing the area where the roots come together.</a:t>
            </a:r>
          </a:p>
          <a:p>
            <a:r>
              <a:rPr lang="en-US" dirty="0" smtClean="0"/>
              <a:t>Exposed section appears as a hole at the gingival margin.</a:t>
            </a:r>
          </a:p>
          <a:p>
            <a:r>
              <a:rPr lang="en-US" dirty="0" smtClean="0"/>
              <a:t>Food and debris can build up in the lesion and lead to progression of </a:t>
            </a:r>
            <a:r>
              <a:rPr lang="en-US" dirty="0" err="1" smtClean="0"/>
              <a:t>periodontitis</a:t>
            </a:r>
            <a:r>
              <a:rPr lang="en-US" dirty="0" smtClean="0"/>
              <a:t>.</a:t>
            </a:r>
          </a:p>
          <a:p>
            <a:r>
              <a:rPr lang="en-US" dirty="0" smtClean="0"/>
              <a:t>There are three classes of </a:t>
            </a:r>
            <a:r>
              <a:rPr lang="en-US" dirty="0" err="1" smtClean="0"/>
              <a:t>furcations</a:t>
            </a:r>
            <a:r>
              <a:rPr lang="en-US" dirty="0" smtClean="0"/>
              <a:t>.</a:t>
            </a:r>
          </a:p>
        </p:txBody>
      </p:sp>
    </p:spTree>
    <p:extLst>
      <p:ext uri="{BB962C8B-B14F-4D97-AF65-F5344CB8AC3E}">
        <p14:creationId xmlns:p14="http://schemas.microsoft.com/office/powerpoint/2010/main" val="2515562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Furcations</a:t>
            </a:r>
            <a:endParaRPr lang="en-US" dirty="0"/>
          </a:p>
        </p:txBody>
      </p:sp>
      <p:sp>
        <p:nvSpPr>
          <p:cNvPr id="3" name="Content Placeholder 2"/>
          <p:cNvSpPr>
            <a:spLocks noGrp="1"/>
          </p:cNvSpPr>
          <p:nvPr>
            <p:ph sz="quarter" idx="1"/>
          </p:nvPr>
        </p:nvSpPr>
        <p:spPr>
          <a:xfrm>
            <a:off x="301752" y="1527048"/>
            <a:ext cx="8503920" cy="5026152"/>
          </a:xfrm>
        </p:spPr>
        <p:txBody>
          <a:bodyPr>
            <a:normAutofit fontScale="92500" lnSpcReduction="20000"/>
          </a:bodyPr>
          <a:lstStyle/>
          <a:p>
            <a:r>
              <a:rPr lang="en-US" dirty="0" smtClean="0"/>
              <a:t>An </a:t>
            </a:r>
            <a:r>
              <a:rPr lang="en-US" b="1" dirty="0" smtClean="0"/>
              <a:t>explorer probe </a:t>
            </a:r>
            <a:r>
              <a:rPr lang="en-US" dirty="0" smtClean="0"/>
              <a:t>is used to grade the degree of </a:t>
            </a:r>
            <a:r>
              <a:rPr lang="en-US" dirty="0" err="1" smtClean="0"/>
              <a:t>furcation</a:t>
            </a:r>
            <a:r>
              <a:rPr lang="en-US" dirty="0" smtClean="0"/>
              <a:t> involvement.</a:t>
            </a:r>
          </a:p>
          <a:p>
            <a:r>
              <a:rPr lang="en-US" b="1" dirty="0" smtClean="0"/>
              <a:t>Class I (incipient) </a:t>
            </a:r>
            <a:r>
              <a:rPr lang="en-US" dirty="0" err="1" smtClean="0"/>
              <a:t>furcation</a:t>
            </a:r>
            <a:r>
              <a:rPr lang="en-US" dirty="0" smtClean="0"/>
              <a:t> lesions exist when the probe can just enter the </a:t>
            </a:r>
            <a:r>
              <a:rPr lang="en-US" dirty="0" err="1" smtClean="0"/>
              <a:t>furcation</a:t>
            </a:r>
            <a:r>
              <a:rPr lang="en-US" dirty="0" smtClean="0"/>
              <a:t> area less than 1 mm. These do not show up on x-ray.</a:t>
            </a:r>
          </a:p>
          <a:p>
            <a:r>
              <a:rPr lang="en-US" b="1" dirty="0" smtClean="0"/>
              <a:t>Class II (definite </a:t>
            </a:r>
            <a:r>
              <a:rPr lang="en-US" b="1" dirty="0" err="1" smtClean="0"/>
              <a:t>resorption</a:t>
            </a:r>
            <a:r>
              <a:rPr lang="en-US" b="1" dirty="0" smtClean="0"/>
              <a:t>) </a:t>
            </a:r>
            <a:r>
              <a:rPr lang="en-US" dirty="0" err="1" smtClean="0"/>
              <a:t>furcation</a:t>
            </a:r>
            <a:r>
              <a:rPr lang="en-US" dirty="0" smtClean="0"/>
              <a:t> lesions exist when the probe extends more than 1 mm horizontally into the area between the roots.</a:t>
            </a:r>
          </a:p>
          <a:p>
            <a:r>
              <a:rPr lang="en-US" b="1" dirty="0" smtClean="0"/>
              <a:t>Class III (through and through) </a:t>
            </a:r>
            <a:r>
              <a:rPr lang="en-US" dirty="0" smtClean="0"/>
              <a:t>lesions usually indicate advanced </a:t>
            </a:r>
            <a:r>
              <a:rPr lang="en-US" dirty="0" err="1" smtClean="0"/>
              <a:t>perio</a:t>
            </a:r>
            <a:r>
              <a:rPr lang="en-US" dirty="0" smtClean="0"/>
              <a:t> disease.  Explorer probe passes all the way through </a:t>
            </a:r>
            <a:r>
              <a:rPr lang="en-US" dirty="0" err="1" smtClean="0"/>
              <a:t>furcation</a:t>
            </a:r>
            <a:r>
              <a:rPr lang="en-US" dirty="0" smtClean="0"/>
              <a:t>. Surgery or extraction necessary.</a:t>
            </a:r>
            <a:endParaRPr lang="en-US" b="1" dirty="0"/>
          </a:p>
        </p:txBody>
      </p:sp>
    </p:spTree>
    <p:extLst>
      <p:ext uri="{BB962C8B-B14F-4D97-AF65-F5344CB8AC3E}">
        <p14:creationId xmlns:p14="http://schemas.microsoft.com/office/powerpoint/2010/main" val="3486233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t>
            </a:r>
            <a:r>
              <a:rPr lang="en-US" dirty="0" err="1" smtClean="0"/>
              <a:t>Periodontium</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Remember which structures make up the </a:t>
            </a:r>
            <a:r>
              <a:rPr lang="en-US" b="1" dirty="0" err="1" smtClean="0"/>
              <a:t>periodontium</a:t>
            </a:r>
            <a:r>
              <a:rPr lang="en-US" dirty="0" smtClean="0"/>
              <a:t>?</a:t>
            </a:r>
          </a:p>
          <a:p>
            <a:r>
              <a:rPr lang="en-US" dirty="0" smtClean="0"/>
              <a:t>Healthy </a:t>
            </a:r>
            <a:r>
              <a:rPr lang="en-US" dirty="0" err="1" smtClean="0"/>
              <a:t>gingiva</a:t>
            </a:r>
            <a:r>
              <a:rPr lang="en-US" dirty="0" smtClean="0"/>
              <a:t> has a sharp, tapered edge (margin) that lies closely against the crown of the tooth.</a:t>
            </a:r>
          </a:p>
          <a:p>
            <a:r>
              <a:rPr lang="en-US" dirty="0" smtClean="0"/>
              <a:t>Epithelial attachment to the tooth crown forms the bottom of the gingival </a:t>
            </a:r>
            <a:r>
              <a:rPr lang="en-US" dirty="0" err="1" smtClean="0"/>
              <a:t>sulcus</a:t>
            </a:r>
            <a:r>
              <a:rPr lang="en-US" dirty="0" smtClean="0"/>
              <a:t> (moat around tooth/free </a:t>
            </a:r>
            <a:r>
              <a:rPr lang="en-US" dirty="0" err="1" smtClean="0"/>
              <a:t>gingiva</a:t>
            </a:r>
            <a:r>
              <a:rPr lang="en-US" dirty="0" smtClean="0"/>
              <a:t>, remember?).</a:t>
            </a:r>
          </a:p>
          <a:p>
            <a:r>
              <a:rPr lang="en-US" dirty="0" smtClean="0"/>
              <a:t>Normal depth of </a:t>
            </a:r>
            <a:r>
              <a:rPr lang="en-US" dirty="0" err="1" smtClean="0"/>
              <a:t>sulcus</a:t>
            </a:r>
            <a:r>
              <a:rPr lang="en-US" dirty="0" smtClean="0"/>
              <a:t> ranges from </a:t>
            </a:r>
            <a:r>
              <a:rPr lang="en-US" b="1" dirty="0" smtClean="0"/>
              <a:t>1 to 3 mm</a:t>
            </a:r>
            <a:r>
              <a:rPr lang="en-US" dirty="0" smtClean="0"/>
              <a:t> in dogs and </a:t>
            </a:r>
            <a:r>
              <a:rPr lang="en-US" b="1" dirty="0" smtClean="0"/>
              <a:t>up to 1 mm</a:t>
            </a:r>
            <a:r>
              <a:rPr lang="en-US" dirty="0" smtClean="0"/>
              <a:t> in cats.</a:t>
            </a:r>
          </a:p>
          <a:p>
            <a:r>
              <a:rPr lang="en-US" dirty="0" smtClean="0"/>
              <a:t>Depth is determined with periodontal probe.</a:t>
            </a:r>
          </a:p>
          <a:p>
            <a:endParaRPr lang="en-US" dirty="0"/>
          </a:p>
        </p:txBody>
      </p:sp>
    </p:spTree>
    <p:extLst>
      <p:ext uri="{BB962C8B-B14F-4D97-AF65-F5344CB8AC3E}">
        <p14:creationId xmlns:p14="http://schemas.microsoft.com/office/powerpoint/2010/main" val="4184896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Oronasal</a:t>
            </a:r>
            <a:r>
              <a:rPr lang="en-US" dirty="0" smtClean="0"/>
              <a:t> Fistulas (ONF)</a:t>
            </a:r>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smtClean="0"/>
              <a:t>Holes formed between mouth and nasal cavity, usually secondary to periodontal ligament destruction.</a:t>
            </a:r>
          </a:p>
          <a:p>
            <a:r>
              <a:rPr lang="en-US" dirty="0" smtClean="0"/>
              <a:t>Tooth becomes mobile and eventually falls out, leaving a communication between oral and nasal cavities.</a:t>
            </a:r>
          </a:p>
          <a:p>
            <a:r>
              <a:rPr lang="en-US" dirty="0" smtClean="0"/>
              <a:t>Maxillary canines commonly affected.</a:t>
            </a:r>
          </a:p>
          <a:p>
            <a:r>
              <a:rPr lang="en-US" dirty="0" smtClean="0"/>
              <a:t>CS include sneezing, and persistent, usually single sided, nasal discharge with or without bleeding.</a:t>
            </a:r>
          </a:p>
          <a:p>
            <a:r>
              <a:rPr lang="en-US" dirty="0" smtClean="0"/>
              <a:t>Treatment includes surgery.</a:t>
            </a:r>
          </a:p>
          <a:p>
            <a:endParaRPr lang="en-US" dirty="0"/>
          </a:p>
        </p:txBody>
      </p:sp>
    </p:spTree>
    <p:extLst>
      <p:ext uri="{BB962C8B-B14F-4D97-AF65-F5344CB8AC3E}">
        <p14:creationId xmlns:p14="http://schemas.microsoft.com/office/powerpoint/2010/main" val="8943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Oronasal</a:t>
            </a:r>
            <a:r>
              <a:rPr lang="en-US" dirty="0" smtClean="0"/>
              <a:t> Fistula</a:t>
            </a:r>
            <a:endParaRPr lang="en-US" dirty="0"/>
          </a:p>
        </p:txBody>
      </p:sp>
      <p:pic>
        <p:nvPicPr>
          <p:cNvPr id="13314" name="Picture 2"/>
          <p:cNvPicPr>
            <a:picLocks noGrp="1" noChangeAspect="1" noChangeArrowheads="1"/>
          </p:cNvPicPr>
          <p:nvPr>
            <p:ph sz="quarter" idx="1"/>
          </p:nvPr>
        </p:nvPicPr>
        <p:blipFill>
          <a:blip r:embed="rId2" cstate="print"/>
          <a:srcRect/>
          <a:stretch>
            <a:fillRect/>
          </a:stretch>
        </p:blipFill>
        <p:spPr bwMode="auto">
          <a:xfrm>
            <a:off x="1752601" y="1970682"/>
            <a:ext cx="5257800" cy="3943350"/>
          </a:xfrm>
          <a:prstGeom prst="rect">
            <a:avLst/>
          </a:prstGeom>
          <a:noFill/>
          <a:ln w="9525">
            <a:noFill/>
            <a:miter lim="800000"/>
            <a:headEnd/>
            <a:tailEnd/>
          </a:ln>
        </p:spPr>
      </p:pic>
    </p:spTree>
    <p:extLst>
      <p:ext uri="{BB962C8B-B14F-4D97-AF65-F5344CB8AC3E}">
        <p14:creationId xmlns:p14="http://schemas.microsoft.com/office/powerpoint/2010/main" val="2560883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Gingival Hyperplasia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Thickening of gum tissue in an area.</a:t>
            </a:r>
          </a:p>
          <a:p>
            <a:r>
              <a:rPr lang="en-US" dirty="0" smtClean="0"/>
              <a:t>Not a malignant (cancerous) condition.</a:t>
            </a:r>
          </a:p>
          <a:p>
            <a:r>
              <a:rPr lang="en-US" dirty="0" smtClean="0"/>
              <a:t>May be caused by periodontal disease.</a:t>
            </a:r>
          </a:p>
          <a:p>
            <a:r>
              <a:rPr lang="en-US" dirty="0" smtClean="0"/>
              <a:t>Boxers, Collies, Great Danes, Dalmatians, Labradors, and </a:t>
            </a:r>
            <a:r>
              <a:rPr lang="en-US" dirty="0" err="1" smtClean="0"/>
              <a:t>Rottweilers</a:t>
            </a:r>
            <a:r>
              <a:rPr lang="en-US" dirty="0" smtClean="0"/>
              <a:t> are prone.</a:t>
            </a:r>
          </a:p>
          <a:p>
            <a:r>
              <a:rPr lang="en-US" dirty="0" smtClean="0"/>
              <a:t>Overgrowth of </a:t>
            </a:r>
            <a:r>
              <a:rPr lang="en-US" dirty="0" err="1" smtClean="0"/>
              <a:t>gingiva</a:t>
            </a:r>
            <a:r>
              <a:rPr lang="en-US" dirty="0" smtClean="0"/>
              <a:t> can increase </a:t>
            </a:r>
            <a:r>
              <a:rPr lang="en-US" dirty="0" err="1" smtClean="0"/>
              <a:t>sulcar</a:t>
            </a:r>
            <a:r>
              <a:rPr lang="en-US" dirty="0" smtClean="0"/>
              <a:t> depths, forming </a:t>
            </a:r>
            <a:r>
              <a:rPr lang="en-US" b="1" dirty="0" err="1" smtClean="0"/>
              <a:t>pseudopockets</a:t>
            </a:r>
            <a:r>
              <a:rPr lang="en-US" dirty="0" smtClean="0"/>
              <a:t>.</a:t>
            </a:r>
          </a:p>
          <a:p>
            <a:r>
              <a:rPr lang="en-US" dirty="0" smtClean="0"/>
              <a:t>Treatment involves removal of excessive tissue and pathological assessment.</a:t>
            </a:r>
            <a:endParaRPr lang="en-US" dirty="0"/>
          </a:p>
        </p:txBody>
      </p:sp>
    </p:spTree>
    <p:extLst>
      <p:ext uri="{BB962C8B-B14F-4D97-AF65-F5344CB8AC3E}">
        <p14:creationId xmlns:p14="http://schemas.microsoft.com/office/powerpoint/2010/main" val="690751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Gingival Hyperplasia</a:t>
            </a:r>
            <a:endParaRPr lang="en-US" dirty="0"/>
          </a:p>
        </p:txBody>
      </p:sp>
      <p:pic>
        <p:nvPicPr>
          <p:cNvPr id="14338" name="Picture 2"/>
          <p:cNvPicPr>
            <a:picLocks noGrp="1" noChangeAspect="1" noChangeArrowheads="1"/>
          </p:cNvPicPr>
          <p:nvPr>
            <p:ph sz="half" idx="1"/>
          </p:nvPr>
        </p:nvPicPr>
        <p:blipFill>
          <a:blip r:embed="rId2" cstate="print"/>
          <a:srcRect/>
          <a:stretch>
            <a:fillRect/>
          </a:stretch>
        </p:blipFill>
        <p:spPr bwMode="auto">
          <a:xfrm>
            <a:off x="301625" y="2460664"/>
            <a:ext cx="4038600" cy="2503409"/>
          </a:xfrm>
          <a:prstGeom prst="rect">
            <a:avLst/>
          </a:prstGeom>
          <a:noFill/>
          <a:ln w="9525">
            <a:noFill/>
            <a:miter lim="800000"/>
            <a:headEnd/>
            <a:tailEnd/>
          </a:ln>
        </p:spPr>
      </p:pic>
      <p:pic>
        <p:nvPicPr>
          <p:cNvPr id="14339" name="Picture 3"/>
          <p:cNvPicPr>
            <a:picLocks noGrp="1" noChangeAspect="1" noChangeArrowheads="1"/>
          </p:cNvPicPr>
          <p:nvPr>
            <p:ph sz="half" idx="2"/>
          </p:nvPr>
        </p:nvPicPr>
        <p:blipFill>
          <a:blip r:embed="rId3" cstate="print"/>
          <a:srcRect/>
          <a:stretch>
            <a:fillRect/>
          </a:stretch>
        </p:blipFill>
        <p:spPr bwMode="auto">
          <a:xfrm>
            <a:off x="4953000" y="2286001"/>
            <a:ext cx="3784061" cy="2815342"/>
          </a:xfrm>
          <a:prstGeom prst="rect">
            <a:avLst/>
          </a:prstGeom>
          <a:noFill/>
          <a:ln w="9525">
            <a:noFill/>
            <a:miter lim="800000"/>
            <a:headEnd/>
            <a:tailEnd/>
          </a:ln>
        </p:spPr>
      </p:pic>
    </p:spTree>
    <p:extLst>
      <p:ext uri="{BB962C8B-B14F-4D97-AF65-F5344CB8AC3E}">
        <p14:creationId xmlns:p14="http://schemas.microsoft.com/office/powerpoint/2010/main" val="3242076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Stomatitis</a:t>
            </a:r>
            <a:endParaRPr lang="en-US" dirty="0"/>
          </a:p>
        </p:txBody>
      </p:sp>
      <p:sp>
        <p:nvSpPr>
          <p:cNvPr id="5" name="Content Placeholder 4"/>
          <p:cNvSpPr>
            <a:spLocks noGrp="1"/>
          </p:cNvSpPr>
          <p:nvPr>
            <p:ph sz="quarter" idx="1"/>
          </p:nvPr>
        </p:nvSpPr>
        <p:spPr>
          <a:xfrm>
            <a:off x="533400" y="1219200"/>
            <a:ext cx="8229600" cy="4525963"/>
          </a:xfrm>
        </p:spPr>
        <p:txBody>
          <a:bodyPr>
            <a:normAutofit fontScale="92500" lnSpcReduction="10000"/>
          </a:bodyPr>
          <a:lstStyle/>
          <a:p>
            <a:r>
              <a:rPr lang="en-US" dirty="0" smtClean="0"/>
              <a:t>Inflammation of the mouth’s soft tissues.</a:t>
            </a:r>
          </a:p>
          <a:p>
            <a:r>
              <a:rPr lang="en-US" dirty="0" smtClean="0"/>
              <a:t>Includes inside of cheeks, tongue, and </a:t>
            </a:r>
            <a:r>
              <a:rPr lang="en-US" dirty="0" err="1" smtClean="0"/>
              <a:t>gingiva</a:t>
            </a:r>
            <a:r>
              <a:rPr lang="en-US" dirty="0" smtClean="0"/>
              <a:t>.</a:t>
            </a:r>
          </a:p>
          <a:p>
            <a:r>
              <a:rPr lang="en-US" dirty="0" smtClean="0"/>
              <a:t>Can occur from many local and systemic causes including viral, fungal, and bacterial infections, kidney diseases, immune diseases, chemical irritants (acids), thermal (high or low temperature liquids ingested) or mechanical irritants.</a:t>
            </a:r>
          </a:p>
          <a:p>
            <a:r>
              <a:rPr lang="en-US" dirty="0" smtClean="0"/>
              <a:t>Because of the many potential causes of </a:t>
            </a:r>
            <a:r>
              <a:rPr lang="en-US" dirty="0" err="1" smtClean="0"/>
              <a:t>stomatitis</a:t>
            </a:r>
            <a:r>
              <a:rPr lang="en-US" dirty="0" smtClean="0"/>
              <a:t>, a thorough history must be taken to plan diagnostic tests and treatment.</a:t>
            </a:r>
            <a:endParaRPr lang="en-US" dirty="0"/>
          </a:p>
        </p:txBody>
      </p:sp>
    </p:spTree>
    <p:extLst>
      <p:ext uri="{BB962C8B-B14F-4D97-AF65-F5344CB8AC3E}">
        <p14:creationId xmlns:p14="http://schemas.microsoft.com/office/powerpoint/2010/main" val="4186031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a:t>
            </a:r>
            <a:r>
              <a:rPr lang="en-US" dirty="0" err="1" smtClean="0"/>
              <a:t>Stomatitis</a:t>
            </a:r>
            <a:endParaRPr lang="en-US" dirty="0"/>
          </a:p>
        </p:txBody>
      </p:sp>
      <p:pic>
        <p:nvPicPr>
          <p:cNvPr id="15362" name="Picture 2"/>
          <p:cNvPicPr>
            <a:picLocks noGrp="1" noChangeAspect="1" noChangeArrowheads="1"/>
          </p:cNvPicPr>
          <p:nvPr>
            <p:ph sz="quarter" idx="1"/>
          </p:nvPr>
        </p:nvPicPr>
        <p:blipFill>
          <a:blip r:embed="rId2" cstate="print"/>
          <a:srcRect/>
          <a:stretch>
            <a:fillRect/>
          </a:stretch>
        </p:blipFill>
        <p:spPr bwMode="auto">
          <a:xfrm>
            <a:off x="1524000" y="1684933"/>
            <a:ext cx="5867400" cy="4400550"/>
          </a:xfrm>
          <a:prstGeom prst="rect">
            <a:avLst/>
          </a:prstGeom>
          <a:noFill/>
          <a:ln w="9525">
            <a:noFill/>
            <a:miter lim="800000"/>
            <a:headEnd/>
            <a:tailEnd/>
          </a:ln>
        </p:spPr>
      </p:pic>
    </p:spTree>
    <p:extLst>
      <p:ext uri="{BB962C8B-B14F-4D97-AF65-F5344CB8AC3E}">
        <p14:creationId xmlns:p14="http://schemas.microsoft.com/office/powerpoint/2010/main" val="1485345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Periodontitis</a:t>
            </a:r>
            <a:endParaRPr lang="en-US" dirty="0"/>
          </a:p>
        </p:txBody>
      </p:sp>
      <p:sp>
        <p:nvSpPr>
          <p:cNvPr id="6" name="Content Placeholder 5"/>
          <p:cNvSpPr>
            <a:spLocks noGrp="1"/>
          </p:cNvSpPr>
          <p:nvPr>
            <p:ph sz="quarter" idx="1"/>
          </p:nvPr>
        </p:nvSpPr>
        <p:spPr/>
        <p:txBody>
          <a:bodyPr>
            <a:normAutofit fontScale="92500" lnSpcReduction="10000"/>
          </a:bodyPr>
          <a:lstStyle/>
          <a:p>
            <a:r>
              <a:rPr lang="en-US" b="1" dirty="0" err="1" smtClean="0"/>
              <a:t>Periodontics</a:t>
            </a:r>
            <a:r>
              <a:rPr lang="en-US" b="1" dirty="0" smtClean="0"/>
              <a:t> </a:t>
            </a:r>
            <a:r>
              <a:rPr lang="en-US" dirty="0" smtClean="0"/>
              <a:t>is the branch of dentistry concerned with the study and treatment of the </a:t>
            </a:r>
            <a:r>
              <a:rPr lang="en-US" dirty="0" err="1" smtClean="0"/>
              <a:t>periodontium</a:t>
            </a:r>
            <a:r>
              <a:rPr lang="en-US" dirty="0" smtClean="0"/>
              <a:t>.</a:t>
            </a:r>
          </a:p>
          <a:p>
            <a:r>
              <a:rPr lang="en-US" dirty="0" smtClean="0"/>
              <a:t>Inflammation of the tooth’s support (</a:t>
            </a:r>
            <a:r>
              <a:rPr lang="en-US" b="1" dirty="0" err="1" smtClean="0"/>
              <a:t>periodontitis</a:t>
            </a:r>
            <a:r>
              <a:rPr lang="en-US" dirty="0" smtClean="0"/>
              <a:t>) is the most common disease in dogs and cats.</a:t>
            </a:r>
          </a:p>
          <a:p>
            <a:r>
              <a:rPr lang="en-US" dirty="0" err="1" smtClean="0"/>
              <a:t>Periodontitis</a:t>
            </a:r>
            <a:r>
              <a:rPr lang="en-US" dirty="0" smtClean="0"/>
              <a:t> exists in most pets over five years of age that have not received home care, but can be seen as early as six months of age.</a:t>
            </a:r>
          </a:p>
          <a:p>
            <a:r>
              <a:rPr lang="en-US" dirty="0" smtClean="0"/>
              <a:t>There are </a:t>
            </a:r>
            <a:r>
              <a:rPr lang="en-US" u="sng" dirty="0" smtClean="0"/>
              <a:t>four stages</a:t>
            </a:r>
            <a:r>
              <a:rPr lang="en-US" dirty="0" smtClean="0"/>
              <a:t> of </a:t>
            </a:r>
            <a:r>
              <a:rPr lang="en-US" dirty="0" err="1" smtClean="0"/>
              <a:t>periodontitis</a:t>
            </a:r>
            <a:r>
              <a:rPr lang="en-US" dirty="0" smtClean="0"/>
              <a:t>.</a:t>
            </a:r>
            <a:endParaRPr lang="en-US" dirty="0"/>
          </a:p>
        </p:txBody>
      </p:sp>
    </p:spTree>
    <p:extLst>
      <p:ext uri="{BB962C8B-B14F-4D97-AF65-F5344CB8AC3E}">
        <p14:creationId xmlns:p14="http://schemas.microsoft.com/office/powerpoint/2010/main" val="1089064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smtClean="0"/>
              <a:t>The Culprit: Plaque</a:t>
            </a:r>
            <a:endParaRPr lang="en-US" dirty="0"/>
          </a:p>
        </p:txBody>
      </p:sp>
      <p:sp>
        <p:nvSpPr>
          <p:cNvPr id="140291" name="Rectangle 3"/>
          <p:cNvSpPr>
            <a:spLocks noGrp="1" noChangeArrowheads="1"/>
          </p:cNvSpPr>
          <p:nvPr>
            <p:ph type="body" idx="1"/>
          </p:nvPr>
        </p:nvSpPr>
        <p:spPr/>
        <p:txBody>
          <a:bodyPr/>
          <a:lstStyle/>
          <a:p>
            <a:r>
              <a:rPr lang="en-US" dirty="0" smtClean="0"/>
              <a:t>Plaque is a </a:t>
            </a:r>
            <a:r>
              <a:rPr lang="en-US" dirty="0"/>
              <a:t>white, slippery film that collects around the gingival </a:t>
            </a:r>
            <a:r>
              <a:rPr lang="en-US" dirty="0" err="1"/>
              <a:t>sulcus</a:t>
            </a:r>
            <a:r>
              <a:rPr lang="en-US" dirty="0"/>
              <a:t> of the tooth. It is composed of bacteria, food debris, exfoliated cells, and salivary </a:t>
            </a:r>
            <a:r>
              <a:rPr lang="en-US" dirty="0" err="1"/>
              <a:t>glycoproteins</a:t>
            </a:r>
            <a:r>
              <a:rPr lang="en-US" dirty="0" smtClean="0"/>
              <a:t>.</a:t>
            </a:r>
            <a:endParaRPr lang="en-US" dirty="0"/>
          </a:p>
          <a:p>
            <a:r>
              <a:rPr lang="en-US" dirty="0"/>
              <a:t>Over time, plaque will mineralize on the teeth to form dental </a:t>
            </a:r>
            <a:r>
              <a:rPr lang="en-US" dirty="0" smtClean="0"/>
              <a:t>calculus (tartar), </a:t>
            </a:r>
            <a:r>
              <a:rPr lang="en-US" dirty="0"/>
              <a:t>a brown or yellow </a:t>
            </a:r>
            <a:r>
              <a:rPr lang="en-US" dirty="0" smtClean="0"/>
              <a:t>deposit that contributes to periodontal disease.</a:t>
            </a:r>
            <a:endParaRPr lang="en-US" dirty="0"/>
          </a:p>
        </p:txBody>
      </p:sp>
    </p:spTree>
    <p:extLst>
      <p:ext uri="{BB962C8B-B14F-4D97-AF65-F5344CB8AC3E}">
        <p14:creationId xmlns:p14="http://schemas.microsoft.com/office/powerpoint/2010/main" val="1792657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301752" y="228600"/>
            <a:ext cx="8534400" cy="914400"/>
          </a:xfrm>
        </p:spPr>
        <p:txBody>
          <a:bodyPr>
            <a:normAutofit fontScale="90000"/>
          </a:bodyPr>
          <a:lstStyle/>
          <a:p>
            <a:r>
              <a:rPr lang="en-US" sz="2800" b="1" dirty="0"/>
              <a:t>Calculus and plaque deposits on these teeth have caused the </a:t>
            </a:r>
            <a:r>
              <a:rPr lang="en-US" sz="2800" b="1" dirty="0" err="1"/>
              <a:t>gingiva</a:t>
            </a:r>
            <a:r>
              <a:rPr lang="en-US" sz="2800" b="1" dirty="0"/>
              <a:t> to become inflamed (gingivitis).</a:t>
            </a:r>
          </a:p>
        </p:txBody>
      </p:sp>
      <p:pic>
        <p:nvPicPr>
          <p:cNvPr id="129029" name="Picture 5"/>
          <p:cNvPicPr>
            <a:picLocks noChangeAspect="1" noChangeArrowheads="1"/>
          </p:cNvPicPr>
          <p:nvPr/>
        </p:nvPicPr>
        <p:blipFill>
          <a:blip r:embed="rId2" cstate="print"/>
          <a:srcRect/>
          <a:stretch>
            <a:fillRect/>
          </a:stretch>
        </p:blipFill>
        <p:spPr bwMode="auto">
          <a:xfrm>
            <a:off x="3581400" y="1447800"/>
            <a:ext cx="5257800" cy="5060950"/>
          </a:xfrm>
          <a:prstGeom prst="rect">
            <a:avLst/>
          </a:prstGeom>
          <a:noFill/>
          <a:ln w="9525">
            <a:noFill/>
            <a:miter lim="800000"/>
            <a:headEnd/>
            <a:tailEnd/>
          </a:ln>
          <a:effectLst/>
        </p:spPr>
      </p:pic>
      <p:sp>
        <p:nvSpPr>
          <p:cNvPr id="129030" name="Oval 6"/>
          <p:cNvSpPr>
            <a:spLocks noChangeArrowheads="1"/>
          </p:cNvSpPr>
          <p:nvPr/>
        </p:nvSpPr>
        <p:spPr bwMode="auto">
          <a:xfrm>
            <a:off x="304800" y="1981200"/>
            <a:ext cx="3124200" cy="3200400"/>
          </a:xfrm>
          <a:prstGeom prst="ellipse">
            <a:avLst/>
          </a:prstGeom>
          <a:solidFill>
            <a:srgbClr val="FF00FF"/>
          </a:solidFill>
          <a:ln w="9525">
            <a:solidFill>
              <a:schemeClr val="tx1"/>
            </a:solidFill>
            <a:round/>
            <a:headEnd/>
            <a:tailEnd/>
          </a:ln>
          <a:effectLst/>
        </p:spPr>
        <p:txBody>
          <a:bodyPr wrap="none" anchor="ctr"/>
          <a:lstStyle/>
          <a:p>
            <a:r>
              <a:rPr lang="en-US" sz="2800" dirty="0"/>
              <a:t>Plaque + Saliva=</a:t>
            </a:r>
          </a:p>
          <a:p>
            <a:r>
              <a:rPr lang="en-US" sz="2800" dirty="0"/>
              <a:t>Tartar/calculus</a:t>
            </a:r>
          </a:p>
          <a:p>
            <a:r>
              <a:rPr lang="en-US" dirty="0"/>
              <a:t>(mineralization of</a:t>
            </a:r>
          </a:p>
          <a:p>
            <a:r>
              <a:rPr lang="en-US" dirty="0"/>
              <a:t>Plaque/saliva)</a:t>
            </a:r>
          </a:p>
        </p:txBody>
      </p:sp>
    </p:spTree>
    <p:extLst>
      <p:ext uri="{BB962C8B-B14F-4D97-AF65-F5344CB8AC3E}">
        <p14:creationId xmlns:p14="http://schemas.microsoft.com/office/powerpoint/2010/main" val="3897721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304800" y="1752600"/>
            <a:ext cx="8503920" cy="4572000"/>
          </a:xfrm>
        </p:spPr>
        <p:txBody>
          <a:bodyPr/>
          <a:lstStyle/>
          <a:p>
            <a:r>
              <a:rPr lang="en-US" dirty="0"/>
              <a:t>As plaque </a:t>
            </a:r>
            <a:r>
              <a:rPr lang="en-US" dirty="0" smtClean="0"/>
              <a:t>and tartar collect </a:t>
            </a:r>
            <a:r>
              <a:rPr lang="en-US" dirty="0"/>
              <a:t>around the tooth, </a:t>
            </a:r>
            <a:r>
              <a:rPr lang="en-US" dirty="0" smtClean="0"/>
              <a:t>they  damage </a:t>
            </a:r>
            <a:r>
              <a:rPr lang="en-US" dirty="0"/>
              <a:t>the gingival tissues by releasing bacterial </a:t>
            </a:r>
            <a:r>
              <a:rPr lang="en-US" dirty="0" err="1"/>
              <a:t>endotoxins</a:t>
            </a:r>
            <a:r>
              <a:rPr lang="en-US" dirty="0"/>
              <a:t>. </a:t>
            </a:r>
            <a:endParaRPr lang="en-US" dirty="0" smtClean="0"/>
          </a:p>
          <a:p>
            <a:r>
              <a:rPr lang="en-US" dirty="0" smtClean="0"/>
              <a:t>The </a:t>
            </a:r>
            <a:r>
              <a:rPr lang="en-US" dirty="0"/>
              <a:t>animal’s immune system further damages these tissues through the release of harmful by-products from white blood cells as they attempt to destroy the bacteria.</a:t>
            </a:r>
          </a:p>
        </p:txBody>
      </p:sp>
    </p:spTree>
    <p:extLst>
      <p:ext uri="{BB962C8B-B14F-4D97-AF65-F5344CB8AC3E}">
        <p14:creationId xmlns:p14="http://schemas.microsoft.com/office/powerpoint/2010/main" val="2777210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Periodontitis</a:t>
            </a:r>
            <a:endParaRPr lang="en-US" dirty="0"/>
          </a:p>
        </p:txBody>
      </p:sp>
      <p:sp>
        <p:nvSpPr>
          <p:cNvPr id="216067" name="Rectangle 3"/>
          <p:cNvSpPr>
            <a:spLocks noGrp="1" noChangeArrowheads="1"/>
          </p:cNvSpPr>
          <p:nvPr>
            <p:ph sz="half" idx="1"/>
          </p:nvPr>
        </p:nvSpPr>
        <p:spPr/>
        <p:txBody>
          <a:bodyPr>
            <a:normAutofit fontScale="85000" lnSpcReduction="20000"/>
          </a:bodyPr>
          <a:lstStyle/>
          <a:p>
            <a:r>
              <a:rPr lang="en-US" sz="2800" dirty="0"/>
              <a:t>Once present, destruction of the periodontal tissues has begun and will continue if not treated. </a:t>
            </a:r>
          </a:p>
          <a:p>
            <a:r>
              <a:rPr lang="en-US" sz="2800" dirty="0"/>
              <a:t>Once the periodontal ligament has been destroyed, it is extremely difficult to replace.</a:t>
            </a:r>
          </a:p>
          <a:p>
            <a:r>
              <a:rPr lang="en-US" sz="2800" dirty="0"/>
              <a:t>Timeline=months to years before the tooth actually falls out.</a:t>
            </a:r>
          </a:p>
          <a:p>
            <a:r>
              <a:rPr lang="en-US" sz="2800" dirty="0"/>
              <a:t>Organs effected: liver, kidneys, heart, and lungs.</a:t>
            </a:r>
          </a:p>
        </p:txBody>
      </p:sp>
      <p:pic>
        <p:nvPicPr>
          <p:cNvPr id="7" name="Picture 5" descr="dentfig1"/>
          <p:cNvPicPr>
            <a:picLocks noGrp="1" noChangeAspect="1" noChangeArrowheads="1"/>
          </p:cNvPicPr>
          <p:nvPr>
            <p:ph sz="half" idx="2"/>
          </p:nvPr>
        </p:nvPicPr>
        <p:blipFill>
          <a:blip r:embed="rId2" cstate="print"/>
          <a:srcRect/>
          <a:stretch>
            <a:fillRect/>
          </a:stretch>
        </p:blipFill>
        <p:spPr bwMode="auto">
          <a:xfrm>
            <a:off x="4756150" y="2133600"/>
            <a:ext cx="3968750" cy="3036094"/>
          </a:xfrm>
          <a:prstGeom prst="rect">
            <a:avLst/>
          </a:prstGeom>
          <a:noFill/>
        </p:spPr>
      </p:pic>
    </p:spTree>
    <p:extLst>
      <p:ext uri="{BB962C8B-B14F-4D97-AF65-F5344CB8AC3E}">
        <p14:creationId xmlns:p14="http://schemas.microsoft.com/office/powerpoint/2010/main" val="3602194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Stage I </a:t>
            </a:r>
            <a:r>
              <a:rPr lang="en-US" dirty="0" err="1" smtClean="0"/>
              <a:t>Periodontitis</a:t>
            </a:r>
            <a:endParaRPr lang="en-US" dirty="0"/>
          </a:p>
        </p:txBody>
      </p:sp>
      <p:sp>
        <p:nvSpPr>
          <p:cNvPr id="6" name="Content Placeholder 5"/>
          <p:cNvSpPr>
            <a:spLocks noGrp="1"/>
          </p:cNvSpPr>
          <p:nvPr>
            <p:ph sz="quarter" idx="1"/>
          </p:nvPr>
        </p:nvSpPr>
        <p:spPr/>
        <p:txBody>
          <a:bodyPr>
            <a:normAutofit fontScale="92500" lnSpcReduction="20000"/>
          </a:bodyPr>
          <a:lstStyle/>
          <a:p>
            <a:r>
              <a:rPr lang="en-US" dirty="0" smtClean="0"/>
              <a:t>Also referred to as </a:t>
            </a:r>
            <a:r>
              <a:rPr lang="en-US" b="1" dirty="0" smtClean="0"/>
              <a:t>gingivitis</a:t>
            </a:r>
            <a:r>
              <a:rPr lang="en-US" dirty="0" smtClean="0"/>
              <a:t>.</a:t>
            </a:r>
          </a:p>
          <a:p>
            <a:r>
              <a:rPr lang="en-US" dirty="0" smtClean="0"/>
              <a:t>Animal presents with reddened gingival tissues.</a:t>
            </a:r>
          </a:p>
          <a:p>
            <a:r>
              <a:rPr lang="en-US" dirty="0" smtClean="0"/>
              <a:t>First thing that owners notice is </a:t>
            </a:r>
            <a:r>
              <a:rPr lang="en-US" b="1" dirty="0" smtClean="0"/>
              <a:t>halitosis </a:t>
            </a:r>
            <a:r>
              <a:rPr lang="en-US" dirty="0" smtClean="0"/>
              <a:t>(bad breath).</a:t>
            </a:r>
          </a:p>
          <a:p>
            <a:r>
              <a:rPr lang="en-US" dirty="0" smtClean="0"/>
              <a:t>Time of onset depends on diet; can occur as early as 7 months of age.</a:t>
            </a:r>
          </a:p>
          <a:p>
            <a:pPr lvl="1"/>
            <a:r>
              <a:rPr lang="en-US" b="1" dirty="0" smtClean="0">
                <a:effectLst>
                  <a:outerShdw blurRad="38100" dist="38100" dir="2700000" algn="tl">
                    <a:srgbClr val="000000">
                      <a:alpha val="43137"/>
                    </a:srgbClr>
                  </a:outerShdw>
                </a:effectLst>
              </a:rPr>
              <a:t>Canned food promotes gum disease.</a:t>
            </a:r>
          </a:p>
          <a:p>
            <a:pPr lvl="1"/>
            <a:r>
              <a:rPr lang="en-US" b="1" dirty="0" smtClean="0">
                <a:effectLst>
                  <a:outerShdw blurRad="38100" dist="38100" dir="2700000" algn="tl">
                    <a:srgbClr val="000000">
                      <a:alpha val="43137"/>
                    </a:srgbClr>
                  </a:outerShdw>
                </a:effectLst>
              </a:rPr>
              <a:t>Hard, dry food generally better for gingival health.</a:t>
            </a:r>
          </a:p>
          <a:p>
            <a:r>
              <a:rPr lang="en-US" u="sng" dirty="0" smtClean="0">
                <a:effectLst>
                  <a:outerShdw blurRad="38100" dist="38100" dir="2700000" algn="tl">
                    <a:srgbClr val="000000">
                      <a:alpha val="43137"/>
                    </a:srgbClr>
                  </a:outerShdw>
                </a:effectLst>
              </a:rPr>
              <a:t>Can</a:t>
            </a:r>
            <a:r>
              <a:rPr lang="en-US" dirty="0" smtClean="0">
                <a:effectLst>
                  <a:outerShdw blurRad="38100" dist="38100" dir="2700000" algn="tl">
                    <a:srgbClr val="000000">
                      <a:alpha val="43137"/>
                    </a:srgbClr>
                  </a:outerShdw>
                </a:effectLst>
              </a:rPr>
              <a:t> be treated/cured with professional dental cleaning.</a:t>
            </a:r>
            <a:endParaRPr lang="en-US" u="sng" dirty="0" smtClean="0"/>
          </a:p>
          <a:p>
            <a:endParaRPr lang="en-US" dirty="0" smtClean="0"/>
          </a:p>
          <a:p>
            <a:endParaRPr lang="en-US" dirty="0"/>
          </a:p>
        </p:txBody>
      </p:sp>
    </p:spTree>
    <p:extLst>
      <p:ext uri="{BB962C8B-B14F-4D97-AF65-F5344CB8AC3E}">
        <p14:creationId xmlns:p14="http://schemas.microsoft.com/office/powerpoint/2010/main" val="3358761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 </a:t>
            </a:r>
            <a:r>
              <a:rPr lang="en-US" dirty="0" err="1" smtClean="0"/>
              <a:t>Periodontitis</a:t>
            </a:r>
            <a:endParaRPr lang="en-US" dirty="0"/>
          </a:p>
        </p:txBody>
      </p:sp>
      <p:pic>
        <p:nvPicPr>
          <p:cNvPr id="4" name="Picture 5" descr="scan0009"/>
          <p:cNvPicPr>
            <a:picLocks noGrp="1" noChangeAspect="1" noChangeArrowheads="1"/>
          </p:cNvPicPr>
          <p:nvPr>
            <p:ph sz="quarter" idx="1"/>
          </p:nvPr>
        </p:nvPicPr>
        <p:blipFill>
          <a:blip r:embed="rId2" cstate="print"/>
          <a:srcRect/>
          <a:stretch>
            <a:fillRect/>
          </a:stretch>
        </p:blipFill>
        <p:spPr bwMode="auto">
          <a:xfrm>
            <a:off x="228600" y="1524000"/>
            <a:ext cx="8751200" cy="4343400"/>
          </a:xfrm>
          <a:prstGeom prst="rect">
            <a:avLst/>
          </a:prstGeom>
          <a:noFill/>
        </p:spPr>
      </p:pic>
    </p:spTree>
    <p:extLst>
      <p:ext uri="{BB962C8B-B14F-4D97-AF65-F5344CB8AC3E}">
        <p14:creationId xmlns:p14="http://schemas.microsoft.com/office/powerpoint/2010/main" val="1073124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1130</Words>
  <Application>Microsoft Office PowerPoint</Application>
  <PresentationFormat>On-screen Show (4:3)</PresentationFormat>
  <Paragraphs>96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Applied Dentistry for Veterinary Technicians</vt:lpstr>
      <vt:lpstr>Normal Periodontium</vt:lpstr>
      <vt:lpstr>Periodontitis</vt:lpstr>
      <vt:lpstr>The Culprit: Plaque</vt:lpstr>
      <vt:lpstr>Calculus and plaque deposits on these teeth have caused the gingiva to become inflamed (gingivitis).</vt:lpstr>
      <vt:lpstr>PowerPoint Presentation</vt:lpstr>
      <vt:lpstr>Periodontitis</vt:lpstr>
      <vt:lpstr>Stage I Periodontitis</vt:lpstr>
      <vt:lpstr>Stage I Periodontitis</vt:lpstr>
      <vt:lpstr>Stage II Periodontitis</vt:lpstr>
      <vt:lpstr>Stage II Periodontitis</vt:lpstr>
      <vt:lpstr>Stage III Periodontitis</vt:lpstr>
      <vt:lpstr>Stage III Periodontitis</vt:lpstr>
      <vt:lpstr>Stage IV Periodontitis</vt:lpstr>
      <vt:lpstr>Stage IV Periodontitis</vt:lpstr>
      <vt:lpstr>Cont. Stage 4</vt:lpstr>
      <vt:lpstr>Stage IV Periodontal Disease</vt:lpstr>
      <vt:lpstr>Furcations</vt:lpstr>
      <vt:lpstr>Furcations</vt:lpstr>
      <vt:lpstr>Oronasal Fistulas (ONF)</vt:lpstr>
      <vt:lpstr>Oronasal Fistula</vt:lpstr>
      <vt:lpstr>Gingival Hyperplasia</vt:lpstr>
      <vt:lpstr>Gingival Hyperplasia</vt:lpstr>
      <vt:lpstr>Stomatitis</vt:lpstr>
      <vt:lpstr>Severe Stomatitis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Veterinary Dentistry</dc:title>
  <dc:creator>Krystal</dc:creator>
  <cp:lastModifiedBy>Krystal</cp:lastModifiedBy>
  <cp:revision>3</cp:revision>
  <dcterms:created xsi:type="dcterms:W3CDTF">2012-12-31T16:50:44Z</dcterms:created>
  <dcterms:modified xsi:type="dcterms:W3CDTF">2012-12-31T17:23:50Z</dcterms:modified>
</cp:coreProperties>
</file>