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57" r:id="rId3"/>
    <p:sldId id="311" r:id="rId4"/>
    <p:sldId id="258" r:id="rId5"/>
    <p:sldId id="259" r:id="rId6"/>
    <p:sldId id="260" r:id="rId7"/>
    <p:sldId id="261" r:id="rId8"/>
    <p:sldId id="262" r:id="rId9"/>
    <p:sldId id="312" r:id="rId10"/>
    <p:sldId id="264" r:id="rId11"/>
    <p:sldId id="275" r:id="rId12"/>
    <p:sldId id="263" r:id="rId13"/>
    <p:sldId id="265" r:id="rId14"/>
    <p:sldId id="268" r:id="rId15"/>
    <p:sldId id="269" r:id="rId16"/>
    <p:sldId id="271" r:id="rId17"/>
    <p:sldId id="278" r:id="rId18"/>
    <p:sldId id="301" r:id="rId19"/>
    <p:sldId id="302" r:id="rId20"/>
    <p:sldId id="266" r:id="rId21"/>
    <p:sldId id="274" r:id="rId22"/>
    <p:sldId id="279" r:id="rId23"/>
    <p:sldId id="280" r:id="rId24"/>
    <p:sldId id="304" r:id="rId25"/>
    <p:sldId id="305" r:id="rId26"/>
    <p:sldId id="281" r:id="rId27"/>
    <p:sldId id="267" r:id="rId28"/>
    <p:sldId id="282" r:id="rId29"/>
    <p:sldId id="313" r:id="rId30"/>
    <p:sldId id="283" r:id="rId31"/>
    <p:sldId id="287" r:id="rId32"/>
    <p:sldId id="289" r:id="rId33"/>
    <p:sldId id="270" r:id="rId34"/>
    <p:sldId id="290" r:id="rId35"/>
    <p:sldId id="292" r:id="rId36"/>
    <p:sldId id="294" r:id="rId37"/>
    <p:sldId id="295" r:id="rId38"/>
    <p:sldId id="310" r:id="rId39"/>
    <p:sldId id="30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D0264-BE9A-4C94-B455-0EFA1B74FAD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1FBA-1FEB-4D6E-A2A0-E25EB711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1FBA-1FEB-4D6E-A2A0-E25EB711F4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087B0D-1C36-4086-B655-B06B6210DD3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A974FB6-DA4E-4E73-A2CC-540FFD12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Administration Routes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Small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Special 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 A&amp;P Review of Skin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skin is made up of three layers: the epidermis, dermis, and subcutaneous layers The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epidermis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is several cell layers thick and does </a:t>
            </a:r>
            <a:r>
              <a:rPr lang="en-US" u="sng" dirty="0" smtClean="0"/>
              <a:t>not</a:t>
            </a:r>
            <a:r>
              <a:rPr lang="en-US" dirty="0" smtClean="0"/>
              <a:t> contain blood vessels.  Its thickness varies greatly from region to region in any animal and varies from species to species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dermis</a:t>
            </a:r>
            <a:r>
              <a:rPr lang="en-US" dirty="0" smtClean="0"/>
              <a:t> is composed of blood vessels, lymph vessels, nerve fibers, and accessory organs of the skin (glands and hair follicles)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subcutaneous layer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(hypodermis) is composed of connective tissue and contains a large amount of fat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Always Gather Your Supplies First!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82808"/>
            <a:ext cx="86868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Needles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Syringes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Medication(s) to be injected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Cotton balls (or gauze) in alcohol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venipuncture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only)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Vet Wrap, gauze or dry cotton balls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Muzzle or muzzles (E-collars can also act as great  restraint devices)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Proficient person to restrain the animal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Hydrogen Peroxide (optional and if available)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457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Anatomy of a Syringe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952" y="163286"/>
            <a:ext cx="417444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76800" y="4572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Needle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2743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Barrel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1447800"/>
            <a:ext cx="121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Needle hub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19812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Luer</a:t>
            </a:r>
            <a:r>
              <a:rPr lang="en-US" dirty="0" smtClean="0">
                <a:solidFill>
                  <a:schemeClr val="tx1"/>
                </a:solidFill>
              </a:rPr>
              <a:t>-lock tip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8500" y="228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24800" y="10668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9500" y="3211286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Rubber stopper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29500" y="3886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75071" y="4626429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Plunger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6700" y="52578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0" y="64008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Thumb rest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Syringes are available in various sizes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45178"/>
            <a:ext cx="5714999" cy="455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DSCF0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010400" cy="4400550"/>
          </a:xfrm>
          <a:prstGeom prst="rect">
            <a:avLst/>
          </a:prstGeom>
          <a:noFill/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57200" y="4724400"/>
            <a:ext cx="2133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18 gauge x 1 in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743200" y="5791200"/>
            <a:ext cx="1600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019800" y="4800600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25 gauge x 1 in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828800" y="5105400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 gauge x 1 in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267200" y="5105400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22 gauge x 1 in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1219200" y="2743200"/>
            <a:ext cx="457200" cy="1905000"/>
          </a:xfrm>
          <a:prstGeom prst="line">
            <a:avLst/>
          </a:prstGeom>
          <a:noFill/>
          <a:ln w="28575" cap="sq">
            <a:solidFill>
              <a:srgbClr val="008000"/>
            </a:solidFill>
            <a:round/>
            <a:headEnd type="none" w="sm" len="sm"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3352800" y="4267200"/>
            <a:ext cx="609600" cy="914400"/>
          </a:xfrm>
          <a:prstGeom prst="line">
            <a:avLst/>
          </a:prstGeom>
          <a:noFill/>
          <a:ln w="28575" cap="sq">
            <a:solidFill>
              <a:srgbClr val="CA305C"/>
            </a:solidFill>
            <a:round/>
            <a:headEnd type="triangle" w="lg" len="lg"/>
            <a:tailEnd type="non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495800" y="4114800"/>
            <a:ext cx="381000" cy="990600"/>
          </a:xfrm>
          <a:prstGeom prst="line">
            <a:avLst/>
          </a:prstGeom>
          <a:noFill/>
          <a:ln w="28575" cap="sq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6629400" y="2971800"/>
            <a:ext cx="0" cy="1828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685800" y="5823857"/>
            <a:ext cx="7315200" cy="7848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Various </a:t>
            </a:r>
            <a:r>
              <a:rPr lang="en-US" b="1" dirty="0" smtClean="0">
                <a:solidFill>
                  <a:srgbClr val="0070C0"/>
                </a:solidFill>
              </a:rPr>
              <a:t>needles commonly </a:t>
            </a:r>
            <a:r>
              <a:rPr lang="en-US" b="1" dirty="0">
                <a:solidFill>
                  <a:srgbClr val="0070C0"/>
                </a:solidFill>
              </a:rPr>
              <a:t>utilized with </a:t>
            </a:r>
            <a:r>
              <a:rPr lang="en-US" b="1" dirty="0" smtClean="0">
                <a:solidFill>
                  <a:srgbClr val="0070C0"/>
                </a:solidFill>
              </a:rPr>
              <a:t>injections</a:t>
            </a:r>
            <a:endParaRPr lang="en-US" b="1" dirty="0">
              <a:solidFill>
                <a:srgbClr val="0070C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Please memorize the gauges in relation to their </a:t>
            </a:r>
            <a:r>
              <a:rPr lang="en-US" b="1" dirty="0" smtClean="0">
                <a:solidFill>
                  <a:srgbClr val="0070C0"/>
                </a:solidFill>
              </a:rPr>
              <a:t>colors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3029" name="Picture 21" descr="Display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6288" y="2438400"/>
            <a:ext cx="186531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Anatomy of a Needle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9737" y="2209800"/>
            <a:ext cx="57245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 rot="16200000">
            <a:off x="4076700" y="2552700"/>
            <a:ext cx="228600" cy="762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Lumen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</a:t>
            </a:r>
            <a:r>
              <a:rPr lang="en-US" dirty="0"/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Shaft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502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Plastic Sheath (Cap)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518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Hub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52800" y="3124200"/>
            <a:ext cx="5334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267200" y="3124200"/>
            <a:ext cx="381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rot="5400000" flipH="1" flipV="1">
            <a:off x="6667500" y="49911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981700" y="2857500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81400" y="3505200"/>
            <a:ext cx="12192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</p:cNvCxnSpPr>
          <p:nvPr/>
        </p:nvCxnSpPr>
        <p:spPr>
          <a:xfrm>
            <a:off x="4800600" y="3798332"/>
            <a:ext cx="75406" cy="621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943600" y="2514600"/>
            <a:ext cx="304800" cy="1905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err="1" smtClean="0"/>
              <a:t>Injectable</a:t>
            </a:r>
            <a:r>
              <a:rPr lang="en-US" dirty="0" smtClean="0"/>
              <a:t>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Usually supplied as sterilized solutions, prepackaged syringes with needles for injection, powders that must be reconstituted with sterile solution, or in vials to be drawn up into syringes for injection</a:t>
            </a:r>
          </a:p>
          <a:p>
            <a:r>
              <a:rPr lang="en-US" dirty="0" smtClean="0"/>
              <a:t>May be stored in </a:t>
            </a:r>
            <a:r>
              <a:rPr lang="en-US" b="1" dirty="0" smtClean="0"/>
              <a:t>ampules</a:t>
            </a:r>
            <a:r>
              <a:rPr lang="en-US" dirty="0" smtClean="0"/>
              <a:t> or (single or </a:t>
            </a:r>
            <a:r>
              <a:rPr lang="en-US" dirty="0" err="1" smtClean="0"/>
              <a:t>multidose</a:t>
            </a:r>
            <a:r>
              <a:rPr lang="en-US" dirty="0" smtClean="0"/>
              <a:t>) </a:t>
            </a:r>
            <a:r>
              <a:rPr lang="en-US" b="1" dirty="0" smtClean="0"/>
              <a:t>vials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Intradermal</a:t>
            </a:r>
            <a:r>
              <a:rPr lang="en-US" dirty="0" smtClean="0"/>
              <a:t> Administration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Intradermal</a:t>
            </a:r>
            <a:r>
              <a:rPr lang="en-US" dirty="0" smtClean="0"/>
              <a:t> Injections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Local anesthetics injected ID to desensitize skin </a:t>
            </a:r>
          </a:p>
          <a:p>
            <a:r>
              <a:rPr lang="en-US" dirty="0" smtClean="0"/>
              <a:t>Allergy skin testing performed with ID injections</a:t>
            </a:r>
          </a:p>
          <a:p>
            <a:r>
              <a:rPr lang="en-US" dirty="0" smtClean="0"/>
              <a:t>Most animals will not tolerate skin testing unless they are </a:t>
            </a:r>
            <a:r>
              <a:rPr lang="en-US" dirty="0" smtClean="0"/>
              <a:t>sedated</a:t>
            </a:r>
            <a:endParaRPr lang="en-US" dirty="0" smtClean="0"/>
          </a:p>
          <a:p>
            <a:r>
              <a:rPr lang="en-US" dirty="0" smtClean="0"/>
              <a:t>Skin must be shaved with a #40 clipper blade prior to administering injections for allergy </a:t>
            </a:r>
            <a:r>
              <a:rPr lang="en-US" dirty="0" smtClean="0"/>
              <a:t>testing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</a:t>
            </a:r>
            <a:r>
              <a:rPr lang="en-US" dirty="0" smtClean="0"/>
              <a:t>Allergy Injection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fold of skin is lifted and a 25- to 27- gauge needle attached to a 1 ml syringe is inserted with the bevel up into the </a:t>
            </a:r>
            <a:r>
              <a:rPr lang="en-US" dirty="0" smtClean="0"/>
              <a:t>dermis</a:t>
            </a:r>
            <a:endParaRPr lang="en-US" dirty="0" smtClean="0"/>
          </a:p>
          <a:p>
            <a:r>
              <a:rPr lang="en-US" dirty="0" smtClean="0"/>
              <a:t>A 0.1 ml volume of allergen is </a:t>
            </a:r>
            <a:r>
              <a:rPr lang="en-US" dirty="0" smtClean="0"/>
              <a:t>injected</a:t>
            </a:r>
            <a:endParaRPr lang="en-US" dirty="0" smtClean="0"/>
          </a:p>
          <a:p>
            <a:r>
              <a:rPr lang="en-US" dirty="0" smtClean="0"/>
              <a:t>The injection site will look like a translucent lump if the injection is performed </a:t>
            </a:r>
            <a:r>
              <a:rPr lang="en-US" dirty="0" smtClean="0"/>
              <a:t>correctly</a:t>
            </a:r>
            <a:endParaRPr lang="en-US" dirty="0" smtClean="0"/>
          </a:p>
          <a:p>
            <a:r>
              <a:rPr lang="en-US" dirty="0" smtClean="0"/>
              <a:t>The skin is then examined for tissue </a:t>
            </a:r>
            <a:r>
              <a:rPr lang="en-US" dirty="0" smtClean="0"/>
              <a:t>reaction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399032"/>
          </a:xfrm>
        </p:spPr>
        <p:txBody>
          <a:bodyPr/>
          <a:lstStyle/>
          <a:p>
            <a:r>
              <a:rPr lang="en-US" dirty="0" smtClean="0"/>
              <a:t>Routes of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Oral (PO) (Non-</a:t>
            </a:r>
            <a:r>
              <a:rPr lang="en-US" dirty="0" err="1" smtClean="0"/>
              <a:t>parenteral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Sublingual</a:t>
            </a:r>
          </a:p>
          <a:p>
            <a:r>
              <a:rPr lang="en-US" dirty="0" smtClean="0"/>
              <a:t>Via feeding tube</a:t>
            </a:r>
          </a:p>
          <a:p>
            <a:r>
              <a:rPr lang="en-US" dirty="0" smtClean="0"/>
              <a:t>Topical</a:t>
            </a:r>
          </a:p>
          <a:p>
            <a:r>
              <a:rPr lang="en-US" dirty="0" err="1" smtClean="0"/>
              <a:t>Transdermal</a:t>
            </a:r>
            <a:endParaRPr lang="en-US" dirty="0" smtClean="0"/>
          </a:p>
          <a:p>
            <a:r>
              <a:rPr lang="en-US" dirty="0" smtClean="0"/>
              <a:t>Intranasal </a:t>
            </a:r>
          </a:p>
          <a:p>
            <a:endParaRPr lang="en-US" dirty="0" smtClean="0"/>
          </a:p>
          <a:p>
            <a:r>
              <a:rPr lang="en-US" dirty="0" smtClean="0"/>
              <a:t>Inhalation</a:t>
            </a:r>
          </a:p>
          <a:p>
            <a:pPr lvl="1"/>
            <a:r>
              <a:rPr lang="en-US" dirty="0" err="1" smtClean="0"/>
              <a:t>Nebulized</a:t>
            </a:r>
            <a:r>
              <a:rPr lang="en-US" dirty="0" smtClean="0"/>
              <a:t> or volatilized</a:t>
            </a:r>
          </a:p>
          <a:p>
            <a:r>
              <a:rPr lang="en-US" dirty="0" smtClean="0"/>
              <a:t>Rectal (PR)</a:t>
            </a:r>
          </a:p>
          <a:p>
            <a:r>
              <a:rPr lang="en-US" dirty="0" smtClean="0"/>
              <a:t>Aural</a:t>
            </a:r>
          </a:p>
          <a:p>
            <a:r>
              <a:rPr lang="en-US" dirty="0" smtClean="0"/>
              <a:t>Topical ophthalmic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en-US" dirty="0" smtClean="0"/>
              <a:t>Subcutaneous Injections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693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easily and most frequently performed</a:t>
            </a:r>
          </a:p>
          <a:p>
            <a:r>
              <a:rPr lang="en-US" dirty="0" smtClean="0"/>
              <a:t>Most common route for vaccine administration</a:t>
            </a:r>
          </a:p>
          <a:p>
            <a:r>
              <a:rPr lang="en-US" dirty="0" smtClean="0"/>
              <a:t>Absorption rate may be slow in obese animals</a:t>
            </a:r>
          </a:p>
          <a:p>
            <a:r>
              <a:rPr lang="en-US" dirty="0" smtClean="0"/>
              <a:t>Not recommended in severely dehydrated or critically ill animals</a:t>
            </a:r>
          </a:p>
          <a:p>
            <a:r>
              <a:rPr lang="en-US" dirty="0" smtClean="0"/>
              <a:t>Good route for chronic, at-home fluid administration</a:t>
            </a:r>
          </a:p>
          <a:p>
            <a:r>
              <a:rPr lang="en-US" dirty="0" smtClean="0"/>
              <a:t>Some substances are harmful if injected SC </a:t>
            </a:r>
            <a:r>
              <a:rPr lang="en-US" sz="2200" dirty="0" smtClean="0">
                <a:solidFill>
                  <a:srgbClr val="0070C0"/>
                </a:solidFill>
              </a:rPr>
              <a:t>(&gt;5% dextrose solution can cause skin sloughing)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Injection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Preferred site for most SC injections is the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dorsolateral region from the neck to the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hips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n cats: </a:t>
            </a:r>
            <a:r>
              <a:rPr lang="en-US" dirty="0" smtClean="0"/>
              <a:t>the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intrascapular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region should be avoided </a:t>
            </a:r>
            <a:r>
              <a:rPr lang="en-US" dirty="0" smtClean="0"/>
              <a:t>because of the incidence of vaccine-induced tumors. Feline vaccinations should be administered in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 distal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portion of an extremity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possible</a:t>
            </a:r>
            <a:endParaRPr lang="en-US" dirty="0" smtClean="0"/>
          </a:p>
          <a:p>
            <a:pPr lvl="1"/>
            <a:r>
              <a:rPr lang="en-US" dirty="0" err="1" smtClean="0"/>
              <a:t>Intrascapular</a:t>
            </a:r>
            <a:r>
              <a:rPr lang="en-US" dirty="0" smtClean="0"/>
              <a:t> region should also be avoided for insulin injections. Insulin should be injected in alternating sites along dorsolateral or </a:t>
            </a:r>
            <a:r>
              <a:rPr lang="en-US" dirty="0" err="1" smtClean="0"/>
              <a:t>ventrolateral</a:t>
            </a:r>
            <a:r>
              <a:rPr lang="en-US" dirty="0" smtClean="0"/>
              <a:t> aspect of </a:t>
            </a:r>
            <a:r>
              <a:rPr lang="en-US" dirty="0" smtClean="0"/>
              <a:t>trunk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Injection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Fold of skin is tented and the needle is inserted at the base of and parallel to the long axis of the </a:t>
            </a:r>
            <a:r>
              <a:rPr lang="en-US" dirty="0" smtClean="0"/>
              <a:t>fold</a:t>
            </a:r>
            <a:endParaRPr lang="en-US" dirty="0" smtClean="0"/>
          </a:p>
          <a:p>
            <a:r>
              <a:rPr lang="en-US" dirty="0" smtClean="0"/>
              <a:t>Do not insert needle perpendicular to the long axis, it may penetrate both sides of the skin and the medication (or fluids) deposited will be outside of the </a:t>
            </a:r>
            <a:r>
              <a:rPr lang="en-US" dirty="0" smtClean="0"/>
              <a:t>animal</a:t>
            </a:r>
            <a:endParaRPr lang="en-US" dirty="0" smtClean="0"/>
          </a:p>
          <a:p>
            <a:r>
              <a:rPr lang="en-US" dirty="0" smtClean="0"/>
              <a:t>Retract plunger of syringe slightly and check the needle hub for blood prior to </a:t>
            </a:r>
            <a:r>
              <a:rPr lang="en-US" dirty="0" smtClean="0"/>
              <a:t>injection</a:t>
            </a:r>
            <a:endParaRPr lang="en-US" dirty="0" smtClean="0"/>
          </a:p>
          <a:p>
            <a:r>
              <a:rPr lang="en-US" dirty="0" smtClean="0"/>
              <a:t>If blood appears in hub, remove needle and reinsert in another </a:t>
            </a:r>
            <a:r>
              <a:rPr lang="en-US" dirty="0" smtClean="0"/>
              <a:t>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Tent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Injection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Injection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After injection, briefly massage skin to facilitate drug </a:t>
            </a:r>
            <a:r>
              <a:rPr lang="en-US" dirty="0" smtClean="0"/>
              <a:t>distribution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If multiple vaccinations or medications are administered, injection sites should be a minimum of several centimeters </a:t>
            </a:r>
            <a:r>
              <a:rPr lang="en-US" dirty="0" smtClean="0"/>
              <a:t>apart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Intramuscular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Intramuscular Injections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Appropriate route for injection of </a:t>
            </a:r>
            <a:r>
              <a:rPr lang="en-US" u="sng" dirty="0" smtClean="0"/>
              <a:t>small volumes</a:t>
            </a:r>
            <a:r>
              <a:rPr lang="en-US" dirty="0" smtClean="0"/>
              <a:t> of </a:t>
            </a:r>
            <a:r>
              <a:rPr lang="en-US" dirty="0" smtClean="0"/>
              <a:t>medication</a:t>
            </a:r>
            <a:endParaRPr lang="en-US" dirty="0" smtClean="0"/>
          </a:p>
          <a:p>
            <a:r>
              <a:rPr lang="en-US" dirty="0" smtClean="0"/>
              <a:t>Generally</a:t>
            </a:r>
            <a:r>
              <a:rPr lang="en-US" dirty="0" smtClean="0"/>
              <a:t>, more painful for animals than SC or </a:t>
            </a:r>
            <a:r>
              <a:rPr lang="en-US" dirty="0" smtClean="0"/>
              <a:t>IV</a:t>
            </a:r>
            <a:endParaRPr lang="en-US" dirty="0" smtClean="0"/>
          </a:p>
          <a:p>
            <a:r>
              <a:rPr lang="en-US" u="sng" dirty="0" smtClean="0"/>
              <a:t>Never</a:t>
            </a:r>
            <a:r>
              <a:rPr lang="en-US" dirty="0" smtClean="0"/>
              <a:t> use the muscles of the neck!</a:t>
            </a:r>
          </a:p>
          <a:p>
            <a:r>
              <a:rPr lang="en-US" dirty="0" smtClean="0"/>
              <a:t>Avoid the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sciatic nerve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 Injection Sites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800" dirty="0"/>
              <a:t>Drugs are most often administered in the lumbosacral musculature lateral to the dorsal </a:t>
            </a:r>
            <a:r>
              <a:rPr lang="en-US" sz="2800" dirty="0" err="1"/>
              <a:t>spinous</a:t>
            </a:r>
            <a:r>
              <a:rPr lang="en-US" sz="2800" dirty="0"/>
              <a:t> </a:t>
            </a:r>
            <a:r>
              <a:rPr lang="en-US" sz="2800" dirty="0" smtClean="0"/>
              <a:t>processes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67494"/>
            <a:ext cx="92202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Parenteral Routes: </a:t>
            </a:r>
            <a:br>
              <a:rPr lang="en-US" dirty="0" smtClean="0"/>
            </a:br>
            <a:r>
              <a:rPr lang="en-US" sz="4000" dirty="0"/>
              <a:t>A</a:t>
            </a:r>
            <a:r>
              <a:rPr lang="en-US" sz="4000" dirty="0" smtClean="0"/>
              <a:t>dministered </a:t>
            </a:r>
            <a:r>
              <a:rPr lang="en-US" sz="4000" dirty="0"/>
              <a:t>with a needle and syringe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22437"/>
            <a:ext cx="518160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Intradermal (ID)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(SC or SQ)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Intramuscular (IM)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Intravascular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marL="537210" lvl="1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intravenous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0"/>
            <a:ext cx="4648200" cy="4525963"/>
          </a:xfrm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2800" dirty="0" err="1"/>
              <a:t>Intraosseous</a:t>
            </a:r>
            <a:endParaRPr lang="en-US" sz="2800" dirty="0"/>
          </a:p>
          <a:p>
            <a:pPr lvl="1">
              <a:buFont typeface="Courier New" pitchFamily="49" charset="0"/>
              <a:buChar char="o"/>
            </a:pPr>
            <a:r>
              <a:rPr lang="en-US" sz="2800" dirty="0" err="1"/>
              <a:t>Intraperitoneal</a:t>
            </a:r>
            <a:r>
              <a:rPr lang="en-US" sz="2800" dirty="0"/>
              <a:t> (IP)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/>
              <a:t>Intra-arterial (IA)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/>
              <a:t>Epidural/subdural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err="1"/>
              <a:t>Intracardiac</a:t>
            </a:r>
            <a:r>
              <a:rPr lang="en-US" sz="2800" dirty="0"/>
              <a:t> (IC)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err="1"/>
              <a:t>Intramammary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36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IM Injection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305800" cy="5257801"/>
          </a:xfrm>
        </p:spPr>
        <p:txBody>
          <a:bodyPr>
            <a:normAutofit/>
          </a:bodyPr>
          <a:lstStyle/>
          <a:p>
            <a:r>
              <a:rPr lang="en-US" dirty="0" smtClean="0"/>
              <a:t>In the semimembranosus </a:t>
            </a:r>
            <a:r>
              <a:rPr lang="en-US" dirty="0"/>
              <a:t>or semitendinosus muscles of the rear </a:t>
            </a:r>
            <a:r>
              <a:rPr lang="en-US" dirty="0" smtClean="0"/>
              <a:t>leg</a:t>
            </a:r>
            <a:endParaRPr lang="en-US" dirty="0"/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dirty="0" smtClean="0"/>
              <a:t>Needle </a:t>
            </a:r>
            <a:r>
              <a:rPr lang="en-US" dirty="0"/>
              <a:t>should enter the lateral aspect of the muscle and be directed caudally to prevent penetration of the Sciatic nerve penetration can cause: pain and lameness </a:t>
            </a:r>
          </a:p>
          <a:p>
            <a:pPr marL="64008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 Injection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663440"/>
          </a:xfrm>
        </p:spPr>
        <p:txBody>
          <a:bodyPr/>
          <a:lstStyle/>
          <a:p>
            <a:r>
              <a:rPr lang="en-US" dirty="0" smtClean="0"/>
              <a:t>Occasionally the triceps muscles on the caudal aspect of the front legs are used as IM injection </a:t>
            </a:r>
            <a:r>
              <a:rPr lang="en-US" dirty="0" smtClean="0"/>
              <a:t>sites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 Injection Procedure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Gather all supplies needed.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Isolate the muscle between the fingers and </a:t>
            </a:r>
            <a:r>
              <a:rPr lang="en-US" sz="2600" dirty="0" smtClean="0"/>
              <a:t>thumb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A 22 to 25 gauge needle attached to a syringe is embedded in the muscle. As with a SQ injection, the needle hub is checked for blood before administration of medication to make certain a vessel is not inadvertently </a:t>
            </a:r>
            <a:r>
              <a:rPr lang="en-US" sz="2600" dirty="0" smtClean="0"/>
              <a:t>penetrated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Once in the muscle, inject the medication </a:t>
            </a:r>
            <a:r>
              <a:rPr lang="en-US" sz="2600" dirty="0" smtClean="0"/>
              <a:t>slowly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Massage the site for a few seconds after the injection to help distribute the substance if </a:t>
            </a:r>
            <a:r>
              <a:rPr lang="en-US" sz="2600" dirty="0" smtClean="0"/>
              <a:t>possible</a:t>
            </a:r>
            <a:endParaRPr lang="en-US" sz="2600" dirty="0"/>
          </a:p>
          <a:p>
            <a:pPr marL="64008" indent="0">
              <a:lnSpc>
                <a:spcPct val="90000"/>
              </a:lnSpc>
              <a:buNone/>
            </a:pPr>
            <a:r>
              <a:rPr lang="en-US" sz="2600" dirty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Immiticide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injections are not typically </a:t>
            </a:r>
            <a:r>
              <a:rPr lang="en-US" sz="2000" dirty="0" smtClean="0">
                <a:solidFill>
                  <a:srgbClr val="0070C0"/>
                </a:solidFill>
              </a:rPr>
              <a:t>massaged)</a:t>
            </a:r>
            <a:endParaRPr lang="en-US" sz="2000" dirty="0">
              <a:solidFill>
                <a:srgbClr val="0070C0"/>
              </a:solidFill>
            </a:endParaRPr>
          </a:p>
          <a:p>
            <a:pPr marL="64008" indent="0">
              <a:lnSpc>
                <a:spcPct val="9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Intravenous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Intravenous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Drugs, medications, and/or </a:t>
            </a:r>
            <a:r>
              <a:rPr lang="en-US" dirty="0" smtClean="0"/>
              <a:t>fluids may be injected directly into a vein or through an IV </a:t>
            </a:r>
            <a:r>
              <a:rPr lang="en-US" dirty="0" smtClean="0"/>
              <a:t>catheter</a:t>
            </a:r>
            <a:endParaRPr lang="en-US" dirty="0" smtClean="0"/>
          </a:p>
          <a:p>
            <a:r>
              <a:rPr lang="en-US" dirty="0" smtClean="0"/>
              <a:t>IV </a:t>
            </a:r>
            <a:r>
              <a:rPr lang="en-US" dirty="0" smtClean="0"/>
              <a:t>route: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redictable </a:t>
            </a:r>
            <a:r>
              <a:rPr lang="en-US" dirty="0" smtClean="0"/>
              <a:t>concentration of </a:t>
            </a:r>
            <a:r>
              <a:rPr lang="en-US" dirty="0" smtClean="0"/>
              <a:t>drug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roduces </a:t>
            </a:r>
            <a:r>
              <a:rPr lang="en-US" dirty="0" smtClean="0"/>
              <a:t>an immediate </a:t>
            </a:r>
            <a:r>
              <a:rPr lang="en-US" dirty="0" smtClean="0"/>
              <a:t>response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apidly </a:t>
            </a:r>
            <a:r>
              <a:rPr lang="en-US" dirty="0"/>
              <a:t>reach high blood levels, achieving a rapid onset of action </a:t>
            </a:r>
            <a:endParaRPr lang="en-US" dirty="0" smtClean="0"/>
          </a:p>
          <a:p>
            <a:r>
              <a:rPr lang="en-US" dirty="0" smtClean="0"/>
              <a:t>Irritating drugs can be given IV (not IM or SC)</a:t>
            </a:r>
          </a:p>
          <a:p>
            <a:r>
              <a:rPr lang="en-US" dirty="0" smtClean="0"/>
              <a:t>Increased risk of adverse effects (if drug is given too rapidly, not sterile, or improperly mixed)</a:t>
            </a:r>
          </a:p>
          <a:p>
            <a:r>
              <a:rPr lang="en-US" dirty="0" smtClean="0"/>
              <a:t>In most cases, IV drugs should be given slowly</a:t>
            </a:r>
          </a:p>
          <a:p>
            <a:r>
              <a:rPr lang="en-US" dirty="0" smtClean="0"/>
              <a:t>Make sure to remove all air bubbles in substance to be injected to prevent air emboli which can cause tissue damage or even, potentially </a:t>
            </a:r>
            <a:r>
              <a:rPr lang="en-US" dirty="0" smtClean="0"/>
              <a:t>death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IV Injection Sites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438400"/>
            <a:ext cx="38100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Cephalic vein</a:t>
            </a:r>
          </a:p>
          <a:p>
            <a:r>
              <a:rPr lang="en-US" dirty="0"/>
              <a:t>Lateral </a:t>
            </a:r>
            <a:r>
              <a:rPr lang="en-US" dirty="0" err="1"/>
              <a:t>saphenous</a:t>
            </a:r>
            <a:r>
              <a:rPr lang="en-US" dirty="0"/>
              <a:t> vein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362200"/>
            <a:ext cx="38100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Cephalic vein</a:t>
            </a:r>
          </a:p>
          <a:p>
            <a:r>
              <a:rPr lang="en-US" dirty="0"/>
              <a:t>Medial saphenous </a:t>
            </a:r>
            <a:r>
              <a:rPr lang="en-US" dirty="0" smtClean="0"/>
              <a:t>vein</a:t>
            </a:r>
            <a:endParaRPr lang="en-US" dirty="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1143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DOG</a:t>
            </a:r>
            <a:r>
              <a:rPr lang="en-US" sz="2800" b="1" dirty="0"/>
              <a:t>	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715000" y="1828799"/>
            <a:ext cx="1295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CAT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04800" y="4038600"/>
            <a:ext cx="868680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jugular vein </a:t>
            </a:r>
            <a:r>
              <a:rPr lang="en-US" sz="2800" dirty="0"/>
              <a:t>is used to administer injections in both large and small animals IF an intravenous catheter is in </a:t>
            </a:r>
            <a:r>
              <a:rPr lang="en-US" sz="2800" dirty="0" smtClean="0"/>
              <a:t>place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IV </a:t>
            </a:r>
            <a:r>
              <a:rPr lang="en-US" dirty="0"/>
              <a:t>Injection Instructions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454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Gather your supplies!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Expel all air bubbles from the syringe prior to inserting into the </a:t>
            </a:r>
            <a:r>
              <a:rPr lang="en-US" sz="2800" dirty="0" smtClean="0"/>
              <a:t>vein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Occlude </a:t>
            </a:r>
            <a:r>
              <a:rPr lang="en-US" sz="2800" dirty="0"/>
              <a:t>the vessel with digital pressure or use a </a:t>
            </a:r>
            <a:r>
              <a:rPr lang="en-US" sz="2800" dirty="0" smtClean="0"/>
              <a:t>tourniquet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Grasp the extremity and pull the skin taut in a distal </a:t>
            </a:r>
            <a:r>
              <a:rPr lang="en-US" sz="2800" dirty="0" smtClean="0"/>
              <a:t>direction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Shave the fur </a:t>
            </a:r>
            <a:r>
              <a:rPr lang="en-US" sz="2800" dirty="0" smtClean="0"/>
              <a:t>and swab with alcohol or </a:t>
            </a:r>
            <a:r>
              <a:rPr lang="en-US" sz="2800" dirty="0" smtClean="0"/>
              <a:t>Swab </a:t>
            </a:r>
            <a:r>
              <a:rPr lang="en-US" sz="2800" dirty="0"/>
              <a:t>the skin and hair with </a:t>
            </a:r>
            <a:r>
              <a:rPr lang="en-US" sz="2800" dirty="0" smtClean="0"/>
              <a:t>an alcohol-soaked cotton ball </a:t>
            </a:r>
            <a:r>
              <a:rPr lang="en-US" sz="2800" dirty="0"/>
              <a:t>(go with the fur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IV Injection Instructions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6939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Insert a 22- to 25- gauge needle, bevel up into the </a:t>
            </a:r>
            <a:r>
              <a:rPr lang="en-US" sz="2800" dirty="0" smtClean="0"/>
              <a:t>vein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Usually blood enters the hub of the needle at penetration of the vein, BUT, placement is confirmed by aspirating the blood back into the </a:t>
            </a:r>
            <a:r>
              <a:rPr lang="en-US" sz="2800" dirty="0" smtClean="0"/>
              <a:t>syringe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Have the restrainer release </a:t>
            </a:r>
            <a:r>
              <a:rPr lang="en-US" sz="2800" dirty="0" smtClean="0"/>
              <a:t>pressure from the vein, and inject the syringe contents into the </a:t>
            </a:r>
            <a:r>
              <a:rPr lang="en-US" sz="2800" dirty="0" smtClean="0"/>
              <a:t>vein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Let the restrainer know that you are going to withdraw the needle, and apply firm pressure to the injection site until hemostasis/coagulation occurs (~1 minute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80306"/>
          </a:xfrm>
        </p:spPr>
        <p:txBody>
          <a:bodyPr/>
          <a:lstStyle/>
          <a:p>
            <a:pPr algn="ctr"/>
            <a:r>
              <a:rPr lang="en-US" dirty="0" smtClean="0"/>
              <a:t>About Tourniquets…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r>
              <a:rPr lang="en-US" dirty="0" smtClean="0"/>
              <a:t>Most common: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Nye Tourniquet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Penrose drain</a:t>
            </a:r>
          </a:p>
          <a:p>
            <a:r>
              <a:rPr lang="en-US" dirty="0" smtClean="0"/>
              <a:t>Can be very dangerous used improperly</a:t>
            </a:r>
          </a:p>
          <a:p>
            <a:r>
              <a:rPr lang="en-US" dirty="0" smtClean="0"/>
              <a:t>Goal is to visualize and access </a:t>
            </a:r>
            <a:r>
              <a:rPr lang="en-US" dirty="0" smtClean="0"/>
              <a:t>vein</a:t>
            </a:r>
            <a:endParaRPr lang="en-US" dirty="0" smtClean="0"/>
          </a:p>
          <a:p>
            <a:r>
              <a:rPr lang="en-US" dirty="0" smtClean="0"/>
              <a:t>Remove quickly!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Possible Complications with IV Injections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Injecting drug outside of vein</a:t>
            </a:r>
          </a:p>
          <a:p>
            <a:r>
              <a:rPr lang="en-US" dirty="0" smtClean="0"/>
              <a:t>“Blowing vein”</a:t>
            </a:r>
          </a:p>
          <a:p>
            <a:r>
              <a:rPr lang="en-US" dirty="0" smtClean="0"/>
              <a:t>Hematoma formation</a:t>
            </a:r>
          </a:p>
          <a:p>
            <a:r>
              <a:rPr lang="en-US" dirty="0" smtClean="0"/>
              <a:t>Intra-arterial injection of drug</a:t>
            </a:r>
          </a:p>
          <a:p>
            <a:r>
              <a:rPr lang="en-US" dirty="0" smtClean="0"/>
              <a:t>Hitting a nerve (pain, lameness, paralysis)</a:t>
            </a:r>
          </a:p>
          <a:p>
            <a:r>
              <a:rPr lang="en-US" dirty="0" smtClean="0"/>
              <a:t>Air-embolus; other embolism</a:t>
            </a:r>
          </a:p>
          <a:p>
            <a:r>
              <a:rPr lang="en-US" dirty="0" smtClean="0"/>
              <a:t>Septicemia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Many factors are considered before the route of administration for a drug is selected. Some factors are based on the drug itself; other factors are based on the animal being treated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drugs cause one effect when given </a:t>
            </a:r>
            <a:r>
              <a:rPr lang="en-US" dirty="0" err="1" smtClean="0"/>
              <a:t>parenterally</a:t>
            </a:r>
            <a:r>
              <a:rPr lang="en-US" dirty="0" smtClean="0"/>
              <a:t> and another effect when given </a:t>
            </a:r>
            <a:r>
              <a:rPr lang="en-US" dirty="0" smtClean="0"/>
              <a:t>non-</a:t>
            </a:r>
            <a:r>
              <a:rPr lang="en-US" dirty="0" err="1" smtClean="0"/>
              <a:t>parenterally</a:t>
            </a:r>
            <a:r>
              <a:rPr lang="en-US" dirty="0" smtClean="0"/>
              <a:t>  </a:t>
            </a:r>
            <a:r>
              <a:rPr lang="en-US" sz="2200" dirty="0" smtClean="0"/>
              <a:t>(magnesium sulfate causes muscle relaxation when given IV and diarrhea when given orally</a:t>
            </a:r>
            <a:r>
              <a:rPr lang="en-US" sz="2200" dirty="0" smtClean="0"/>
              <a:t>) </a:t>
            </a:r>
            <a:endParaRPr lang="en-US" sz="2200" dirty="0" smtClean="0"/>
          </a:p>
          <a:p>
            <a:r>
              <a:rPr lang="en-US" dirty="0" smtClean="0"/>
              <a:t>Some drugs are insoluble in water and can be given IM but cannot be injected IV – Always be aware of label!</a:t>
            </a:r>
          </a:p>
          <a:p>
            <a:r>
              <a:rPr lang="en-US" dirty="0" smtClean="0"/>
              <a:t>Some drugs are destroyed by stomach acid and cannot be given orally</a:t>
            </a:r>
          </a:p>
          <a:p>
            <a:r>
              <a:rPr lang="en-US" dirty="0" smtClean="0"/>
              <a:t>Some injectable drugs </a:t>
            </a:r>
            <a:r>
              <a:rPr lang="en-US" u="sng" dirty="0" smtClean="0"/>
              <a:t>must</a:t>
            </a:r>
            <a:r>
              <a:rPr lang="en-US" dirty="0" smtClean="0"/>
              <a:t> be given </a:t>
            </a:r>
            <a:r>
              <a:rPr lang="en-US" u="sng" dirty="0" smtClean="0"/>
              <a:t>very</a:t>
            </a:r>
            <a:r>
              <a:rPr lang="en-US" dirty="0" smtClean="0"/>
              <a:t> slowly; while others must be given in a </a:t>
            </a:r>
            <a:r>
              <a:rPr lang="en-US" u="sng" dirty="0" smtClean="0"/>
              <a:t>bolus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Animals that are actively vomiting cannot absorb drugs given orally</a:t>
            </a:r>
          </a:p>
          <a:p>
            <a:r>
              <a:rPr lang="en-US" dirty="0" smtClean="0"/>
              <a:t>Critically ill patients need to get therapeutic levels of drug into their bodies rapidly</a:t>
            </a:r>
          </a:p>
          <a:p>
            <a:r>
              <a:rPr lang="en-US" dirty="0" smtClean="0"/>
              <a:t>The animal’s temperament must be considered</a:t>
            </a:r>
          </a:p>
          <a:p>
            <a:r>
              <a:rPr lang="en-US" dirty="0" smtClean="0"/>
              <a:t>Can/will the owner medicate their animal at home properly with the medication as prescribed?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7494"/>
            <a:ext cx="8610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Other 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5" y="1295399"/>
            <a:ext cx="8229600" cy="4223657"/>
          </a:xfrm>
        </p:spPr>
        <p:txBody>
          <a:bodyPr>
            <a:normAutofit/>
          </a:bodyPr>
          <a:lstStyle/>
          <a:p>
            <a:r>
              <a:rPr lang="en-US" dirty="0" smtClean="0"/>
              <a:t>Is restraint going to be an issue?</a:t>
            </a:r>
          </a:p>
          <a:p>
            <a:r>
              <a:rPr lang="en-US" dirty="0" smtClean="0"/>
              <a:t>What is your time frame?</a:t>
            </a:r>
          </a:p>
          <a:p>
            <a:r>
              <a:rPr lang="en-US" dirty="0" smtClean="0"/>
              <a:t>Does this medication require that special precautions be followed during administration (i.e. gloves, mask)?</a:t>
            </a:r>
          </a:p>
          <a:p>
            <a:r>
              <a:rPr lang="en-US" dirty="0" smtClean="0"/>
              <a:t>Potential side effects?</a:t>
            </a:r>
          </a:p>
          <a:p>
            <a:r>
              <a:rPr lang="en-US" dirty="0" smtClean="0"/>
              <a:t>What is the most convenient route of administration for the owner?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Comparison of Common Parenteral Routes of Drug Administration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3014662"/>
            <a:ext cx="47720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47664" y="2286000"/>
            <a:ext cx="1582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>
                <a:latin typeface="Helvetica"/>
              </a:rPr>
              <a:t>Intramuscular</a:t>
            </a:r>
          </a:p>
          <a:p>
            <a:pPr algn="ctr"/>
            <a:r>
              <a:rPr lang="en-US" sz="1600" baseline="0" dirty="0" smtClean="0">
                <a:latin typeface="Helvetica"/>
              </a:rPr>
              <a:t> 90</a:t>
            </a:r>
            <a:r>
              <a:rPr lang="en-US" sz="1600" baseline="0" dirty="0" smtClean="0">
                <a:latin typeface="Symbol"/>
              </a:rPr>
              <a:t>°</a:t>
            </a:r>
          </a:p>
          <a:p>
            <a:endParaRPr lang="en-US" baseline="0" dirty="0" smtClean="0">
              <a:latin typeface="Helvetica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6200" y="2424499"/>
            <a:ext cx="1659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>
                <a:latin typeface="Helvetica"/>
              </a:rPr>
              <a:t>Subcutaneous</a:t>
            </a:r>
          </a:p>
          <a:p>
            <a:pPr algn="ctr"/>
            <a:r>
              <a:rPr lang="en-US" sz="1600" baseline="0" dirty="0" smtClean="0">
                <a:latin typeface="Helvetica"/>
              </a:rPr>
              <a:t>45</a:t>
            </a:r>
            <a:r>
              <a:rPr lang="en-US" sz="1600" baseline="0" dirty="0" smtClean="0">
                <a:latin typeface="Symbol"/>
              </a:rPr>
              <a:t>°</a:t>
            </a:r>
          </a:p>
          <a:p>
            <a:endParaRPr lang="en-US" baseline="0" dirty="0" smtClean="0">
              <a:latin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7102" y="2286000"/>
            <a:ext cx="13901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>
                <a:latin typeface="Helvetica"/>
              </a:rPr>
              <a:t>Intravenous</a:t>
            </a:r>
          </a:p>
          <a:p>
            <a:pPr algn="ctr"/>
            <a:r>
              <a:rPr lang="en-US" sz="1600" baseline="0" dirty="0" smtClean="0">
                <a:latin typeface="Helvetica"/>
              </a:rPr>
              <a:t>25</a:t>
            </a:r>
            <a:r>
              <a:rPr lang="en-US" sz="1600" baseline="0" dirty="0" smtClean="0">
                <a:latin typeface="Symbol"/>
              </a:rPr>
              <a:t>°</a:t>
            </a:r>
          </a:p>
          <a:p>
            <a:endParaRPr lang="en-US" baseline="0" dirty="0" smtClean="0">
              <a:latin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4188024"/>
            <a:ext cx="135165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err="1" smtClean="0">
                <a:latin typeface="Helvetica"/>
              </a:rPr>
              <a:t>Intradermal</a:t>
            </a:r>
            <a:endParaRPr lang="en-US" baseline="0" dirty="0" smtClean="0">
              <a:latin typeface="Helvetica"/>
            </a:endParaRPr>
          </a:p>
          <a:p>
            <a:pPr algn="ctr"/>
            <a:r>
              <a:rPr lang="en-US" sz="1600" baseline="0" dirty="0" smtClean="0">
                <a:latin typeface="Helvetica"/>
              </a:rPr>
              <a:t>10</a:t>
            </a:r>
            <a:r>
              <a:rPr lang="en-US" sz="1600" baseline="0" dirty="0" smtClean="0">
                <a:latin typeface="Symbol"/>
              </a:rPr>
              <a:t>°</a:t>
            </a:r>
            <a:r>
              <a:rPr lang="en-US" sz="1600" baseline="0" dirty="0" smtClean="0">
                <a:latin typeface="Helvetica"/>
              </a:rPr>
              <a:t>–15</a:t>
            </a:r>
            <a:r>
              <a:rPr lang="en-US" sz="1600" baseline="0" dirty="0" smtClean="0">
                <a:latin typeface="Symbol"/>
              </a:rPr>
              <a:t>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5791200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0" dirty="0" smtClean="0">
                <a:latin typeface="Helvetica"/>
              </a:rPr>
              <a:t>Muscle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4495800"/>
            <a:ext cx="98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0" dirty="0" smtClean="0">
                <a:latin typeface="Helvetica"/>
              </a:rPr>
              <a:t>Epidermis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4876800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0" dirty="0" smtClean="0">
                <a:latin typeface="Helvetica"/>
              </a:rPr>
              <a:t>Dermis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53340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0" dirty="0" smtClean="0">
                <a:latin typeface="Helvetica"/>
              </a:rPr>
              <a:t>Subcutaneous tissue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2133600" y="4572000"/>
            <a:ext cx="152400" cy="152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2057400" y="4724400"/>
            <a:ext cx="228600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2133600" y="5334000"/>
            <a:ext cx="152400" cy="381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2133600" y="5715000"/>
            <a:ext cx="152400" cy="381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V="1">
            <a:off x="4495800" y="4572000"/>
            <a:ext cx="7620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476500" y="4914900"/>
            <a:ext cx="5334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Parenteral Routes of Drug Administration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43" y="1882775"/>
            <a:ext cx="62613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5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2841</TotalTime>
  <Words>1528</Words>
  <Application>Microsoft Office PowerPoint</Application>
  <PresentationFormat>On-screen Show (4:3)</PresentationFormat>
  <Paragraphs>202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Verve</vt:lpstr>
      <vt:lpstr>Administration Routes  in Small Animals</vt:lpstr>
      <vt:lpstr>Routes of Administration</vt:lpstr>
      <vt:lpstr>  Parenteral Routes:  Administered with a needle and syringe  </vt:lpstr>
      <vt:lpstr>PowerPoint Presentation</vt:lpstr>
      <vt:lpstr>Drug Factors</vt:lpstr>
      <vt:lpstr>Patient Factors</vt:lpstr>
      <vt:lpstr>Other Factors to Consider</vt:lpstr>
      <vt:lpstr>Comparison of Common Parenteral Routes of Drug Administration</vt:lpstr>
      <vt:lpstr>Parenteral Routes of Drug Administration</vt:lpstr>
      <vt:lpstr>Mini A&amp;P Review of Skin Layers</vt:lpstr>
      <vt:lpstr>Always Gather Your Supplies First!</vt:lpstr>
      <vt:lpstr>Anatomy of a Syringe</vt:lpstr>
      <vt:lpstr>Syringes are available in various sizes</vt:lpstr>
      <vt:lpstr>PowerPoint Presentation</vt:lpstr>
      <vt:lpstr>Anatomy of a Needle</vt:lpstr>
      <vt:lpstr>Injectable Drugs</vt:lpstr>
      <vt:lpstr>Intradermal Administration</vt:lpstr>
      <vt:lpstr>Intradermal Injections</vt:lpstr>
      <vt:lpstr>ID Allergy Injection Procedure</vt:lpstr>
      <vt:lpstr>Subcutaneous Administration</vt:lpstr>
      <vt:lpstr>Subcutaneous Injections</vt:lpstr>
      <vt:lpstr>SC Injection Sites</vt:lpstr>
      <vt:lpstr>SC Injection Procedure</vt:lpstr>
      <vt:lpstr>Skin Tent</vt:lpstr>
      <vt:lpstr>SC Injection Procedure</vt:lpstr>
      <vt:lpstr>SC Injection Procedure</vt:lpstr>
      <vt:lpstr>Intramuscular Administration</vt:lpstr>
      <vt:lpstr>Intramuscular Injections</vt:lpstr>
      <vt:lpstr>IM Injection Sites</vt:lpstr>
      <vt:lpstr>IM Injection Sites</vt:lpstr>
      <vt:lpstr>IM Injection Sites</vt:lpstr>
      <vt:lpstr>IM Injection Procedure</vt:lpstr>
      <vt:lpstr>Intravenous Administration</vt:lpstr>
      <vt:lpstr>Intravenous Administration</vt:lpstr>
      <vt:lpstr>IV Injection Sites</vt:lpstr>
      <vt:lpstr>IV Injection Instructions</vt:lpstr>
      <vt:lpstr>IV Injection Instructions (cont’d)</vt:lpstr>
      <vt:lpstr>About Tourniquets…</vt:lpstr>
      <vt:lpstr>Possible Complications with IV Injections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Parenteral Administration of Medication in Small Animals</dc:title>
  <dc:creator>Lori</dc:creator>
  <cp:lastModifiedBy>Krystal</cp:lastModifiedBy>
  <cp:revision>50</cp:revision>
  <dcterms:created xsi:type="dcterms:W3CDTF">2010-07-04T02:57:00Z</dcterms:created>
  <dcterms:modified xsi:type="dcterms:W3CDTF">2012-10-24T16:33:16Z</dcterms:modified>
</cp:coreProperties>
</file>