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EFE9-32E1-48F2-B44A-E462571575D2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76C31-DF8D-42C6-86FD-48D87349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9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9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0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8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3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A4862-A971-49E8-AEEE-7DDC4B37F841}" type="datetimeFigureOut">
              <a:rPr lang="en-US" smtClean="0"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EA9A-9211-4D6B-8A4C-26E4F978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3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dt.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vdt.org/" TargetMode="External"/><Relationship Id="rId2" Type="http://schemas.openxmlformats.org/officeDocument/2006/relationships/hyperlink" Target="http://www.avds-onlin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8436" y="609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Veterinary Dentistry</a:t>
            </a:r>
            <a:endParaRPr lang="en-US" sz="6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2362200"/>
            <a:ext cx="9283736" cy="1863171"/>
            <a:chOff x="501501" y="2488308"/>
            <a:chExt cx="9283736" cy="1863171"/>
          </a:xfrm>
        </p:grpSpPr>
        <p:sp>
          <p:nvSpPr>
            <p:cNvPr id="7" name="TextBox 6"/>
            <p:cNvSpPr txBox="1"/>
            <p:nvPr/>
          </p:nvSpPr>
          <p:spPr>
            <a:xfrm>
              <a:off x="1555637" y="2596030"/>
              <a:ext cx="822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-- Chapter 32, pg. 1093-1148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502" y="2488308"/>
              <a:ext cx="21082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CTVT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1501" y="3428149"/>
              <a:ext cx="28745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VTDRG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3581400"/>
              <a:ext cx="548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--Pg. 497-520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36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 Arcade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066165" cy="26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4066165" cy="26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1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Mandibular</a:t>
            </a:r>
            <a:r>
              <a:rPr lang="en-US" dirty="0" smtClean="0"/>
              <a:t> Arcade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173028" cy="27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4181620" cy="275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03920" cy="4572000"/>
          </a:xfrm>
        </p:spPr>
        <p:txBody>
          <a:bodyPr/>
          <a:lstStyle/>
          <a:p>
            <a:r>
              <a:rPr lang="en-US" dirty="0" smtClean="0"/>
              <a:t>Mammals show great variety in </a:t>
            </a:r>
            <a:r>
              <a:rPr lang="en-US" b="1" dirty="0" smtClean="0"/>
              <a:t>dentition</a:t>
            </a:r>
            <a:r>
              <a:rPr lang="en-US" dirty="0" smtClean="0"/>
              <a:t> (numbers and types of teeth).</a:t>
            </a:r>
          </a:p>
          <a:p>
            <a:r>
              <a:rPr lang="en-US" b="1" dirty="0" smtClean="0"/>
              <a:t>Dental formulas </a:t>
            </a:r>
            <a:r>
              <a:rPr lang="en-US" dirty="0" smtClean="0"/>
              <a:t>are used to classify the normal dentitions of different animal species.</a:t>
            </a:r>
          </a:p>
          <a:p>
            <a:r>
              <a:rPr lang="en-US" dirty="0" smtClean="0"/>
              <a:t>Some species variation exists in normal eruption times of deciduous and permanent teeth.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2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Dentition of Dogs and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6992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Puppies have 28 </a:t>
            </a:r>
            <a:r>
              <a:rPr lang="en-US" b="1" dirty="0" smtClean="0"/>
              <a:t>deciduous </a:t>
            </a:r>
            <a:r>
              <a:rPr lang="en-US" dirty="0" smtClean="0"/>
              <a:t>(primary / milk) teeth.</a:t>
            </a:r>
          </a:p>
          <a:p>
            <a:pPr lvl="1"/>
            <a:r>
              <a:rPr lang="en-US" dirty="0" smtClean="0"/>
              <a:t>Eruption occurs at about 2 to 12 weeks</a:t>
            </a:r>
          </a:p>
          <a:p>
            <a:r>
              <a:rPr lang="en-US" dirty="0" smtClean="0"/>
              <a:t>Dogs have 42 permanent teeth.</a:t>
            </a:r>
          </a:p>
          <a:p>
            <a:pPr lvl="1"/>
            <a:r>
              <a:rPr lang="en-US" dirty="0" smtClean="0"/>
              <a:t>Eruption occurs about 3 to 7 months.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Kittens have 26 </a:t>
            </a:r>
            <a:r>
              <a:rPr lang="en-US" b="1" dirty="0" smtClean="0"/>
              <a:t>deciduous </a:t>
            </a:r>
            <a:r>
              <a:rPr lang="en-US" dirty="0" smtClean="0"/>
              <a:t>teeth.	</a:t>
            </a:r>
          </a:p>
          <a:p>
            <a:pPr lvl="1"/>
            <a:r>
              <a:rPr lang="en-US" dirty="0" smtClean="0"/>
              <a:t>Eruption occurs at about 2 to 6 weeks</a:t>
            </a:r>
          </a:p>
          <a:p>
            <a:r>
              <a:rPr lang="en-US" dirty="0" smtClean="0"/>
              <a:t>Cats have 30 permanent teeth.</a:t>
            </a:r>
          </a:p>
          <a:p>
            <a:pPr lvl="1"/>
            <a:r>
              <a:rPr lang="en-US" dirty="0" smtClean="0"/>
              <a:t>Eruption occurs about 3 to 6 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Dentition of the Dog and Cat</a:t>
            </a:r>
            <a:endParaRPr lang="en-US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201E23"/>
              </a:clrFrom>
              <a:clrTo>
                <a:srgbClr val="201E2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8503920" cy="4572000"/>
          </a:xfrm>
          <a:noFill/>
          <a:ln>
            <a:solidFill>
              <a:schemeClr val="tx1"/>
            </a:solidFill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162800" y="25908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/>
              <a:t>42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This represents one side of the mouth top/bottom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267200"/>
            <a:ext cx="777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Cats have one less lower premolar; dogs have one less upper molar</a:t>
            </a:r>
          </a:p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5562600"/>
          <a:ext cx="6096000" cy="7315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u="sng" dirty="0"/>
                        <a:t>upper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 C P M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/>
                        <a:t>3 1 4 2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lower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 C P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3 1 4 3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3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tooth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05600" cy="6705600"/>
          </a:xfrm>
          <a:prstGeom prst="rect">
            <a:avLst/>
          </a:prstGeom>
          <a:noFill/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Above the gum line.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Below the gum line.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6172200" y="3048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/>
              <a:t>Covers the crown</a:t>
            </a:r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6096000" y="1066800"/>
            <a:ext cx="3048000" cy="838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Very hard bone that makes</a:t>
            </a:r>
          </a:p>
          <a:p>
            <a:r>
              <a:rPr lang="en-US"/>
              <a:t> up the majority of tooth.</a:t>
            </a:r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5791200" y="1981200"/>
            <a:ext cx="3352800" cy="1143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Within the dentin, made up</a:t>
            </a:r>
          </a:p>
          <a:p>
            <a:r>
              <a:rPr lang="en-US"/>
              <a:t>of nerves, blood vessels,</a:t>
            </a:r>
          </a:p>
          <a:p>
            <a:r>
              <a:rPr lang="en-US"/>
              <a:t>and connective tissue</a:t>
            </a:r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6705600" y="4114800"/>
            <a:ext cx="2438400" cy="533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/>
              <a:t>Covers the roots</a:t>
            </a:r>
          </a:p>
        </p:txBody>
      </p:sp>
      <p:sp>
        <p:nvSpPr>
          <p:cNvPr id="239625" name="Oval 9"/>
          <p:cNvSpPr>
            <a:spLocks noChangeArrowheads="1"/>
          </p:cNvSpPr>
          <p:nvPr/>
        </p:nvSpPr>
        <p:spPr bwMode="auto">
          <a:xfrm>
            <a:off x="6477000" y="4800600"/>
            <a:ext cx="2667000" cy="1905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Shock absorbing</a:t>
            </a:r>
          </a:p>
          <a:p>
            <a:r>
              <a:rPr lang="en-US"/>
              <a:t>lining; attaches</a:t>
            </a:r>
          </a:p>
          <a:p>
            <a:r>
              <a:rPr lang="en-US"/>
              <a:t>tooth to the</a:t>
            </a:r>
          </a:p>
          <a:p>
            <a:r>
              <a:rPr lang="en-US"/>
              <a:t>bony socket.</a:t>
            </a:r>
          </a:p>
        </p:txBody>
      </p:sp>
      <p:sp>
        <p:nvSpPr>
          <p:cNvPr id="239626" name="Oval 10"/>
          <p:cNvSpPr>
            <a:spLocks noChangeArrowheads="1"/>
          </p:cNvSpPr>
          <p:nvPr/>
        </p:nvSpPr>
        <p:spPr bwMode="auto">
          <a:xfrm>
            <a:off x="2209800" y="6400800"/>
            <a:ext cx="2743200" cy="457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Bony socket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6858000" y="3429000"/>
            <a:ext cx="2286000" cy="4572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Gingiva</a:t>
            </a:r>
          </a:p>
        </p:txBody>
      </p:sp>
    </p:spTree>
    <p:extLst>
      <p:ext uri="{BB962C8B-B14F-4D97-AF65-F5344CB8AC3E}">
        <p14:creationId xmlns:p14="http://schemas.microsoft.com/office/powerpoint/2010/main" val="3911694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699248" cy="53309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Crown </a:t>
            </a:r>
            <a:r>
              <a:rPr lang="en-US" dirty="0" smtClean="0"/>
              <a:t>= part of the tooth that  is visible in the mouth above the </a:t>
            </a:r>
            <a:r>
              <a:rPr lang="en-US" dirty="0" err="1" smtClean="0"/>
              <a:t>gumline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Shiny </a:t>
            </a:r>
            <a:r>
              <a:rPr lang="en-US" b="1" dirty="0" smtClean="0"/>
              <a:t>enamel </a:t>
            </a:r>
            <a:r>
              <a:rPr lang="en-US" dirty="0" smtClean="0"/>
              <a:t>covers the crown of the tooth.</a:t>
            </a:r>
          </a:p>
          <a:p>
            <a:pPr lvl="1"/>
            <a:r>
              <a:rPr lang="en-US" b="1" dirty="0" smtClean="0"/>
              <a:t>Hardest substance in the body.</a:t>
            </a:r>
          </a:p>
          <a:p>
            <a:pPr lvl="1"/>
            <a:r>
              <a:rPr lang="en-US" b="1" dirty="0" smtClean="0"/>
              <a:t>Prevents tooth from being invaded by bacteria and acids.</a:t>
            </a:r>
          </a:p>
          <a:p>
            <a:pPr lvl="1"/>
            <a:r>
              <a:rPr lang="en-US" b="1" dirty="0" smtClean="0"/>
              <a:t>If destroyed, will not </a:t>
            </a:r>
            <a:r>
              <a:rPr lang="en-US" b="1" dirty="0" err="1" smtClean="0"/>
              <a:t>regrow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root </a:t>
            </a:r>
            <a:r>
              <a:rPr lang="en-US" dirty="0" smtClean="0"/>
              <a:t>is the tooth structure below the </a:t>
            </a:r>
            <a:r>
              <a:rPr lang="en-US" dirty="0" err="1" smtClean="0"/>
              <a:t>gumline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Root is covered by </a:t>
            </a:r>
            <a:r>
              <a:rPr lang="en-US" b="1" dirty="0" err="1" smtClean="0"/>
              <a:t>cementum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 tip of the root is the </a:t>
            </a:r>
            <a:r>
              <a:rPr lang="en-US" b="1" dirty="0" smtClean="0"/>
              <a:t>apex </a:t>
            </a:r>
            <a:r>
              <a:rPr lang="en-US" dirty="0" smtClean="0"/>
              <a:t>of the tooth.  This is where the nerve enters from the jaw into the tooth.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641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Anatomy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517477"/>
            <a:ext cx="4038600" cy="438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110" y="1600200"/>
            <a:ext cx="384415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0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Dentin </a:t>
            </a:r>
            <a:r>
              <a:rPr lang="en-US" dirty="0" smtClean="0"/>
              <a:t>is the substance that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composes the bulk of the tooth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Harder than bone but not as hard as enamel.</a:t>
            </a:r>
          </a:p>
          <a:p>
            <a:pPr lvl="1"/>
            <a:r>
              <a:rPr lang="en-US" b="1" dirty="0" smtClean="0"/>
              <a:t>Lies under the enamel and </a:t>
            </a:r>
            <a:r>
              <a:rPr lang="en-US" b="1" dirty="0" err="1" smtClean="0"/>
              <a:t>cementum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Produced by the </a:t>
            </a:r>
            <a:r>
              <a:rPr lang="en-US" b="1" u="sng" dirty="0" smtClean="0"/>
              <a:t>pulp</a:t>
            </a:r>
            <a:r>
              <a:rPr lang="en-US" b="1" dirty="0" smtClean="0"/>
              <a:t> of the tooth which is composed of </a:t>
            </a:r>
            <a:r>
              <a:rPr lang="en-US" b="1" u="sng" dirty="0" smtClean="0"/>
              <a:t>blood vessels</a:t>
            </a:r>
            <a:r>
              <a:rPr lang="en-US" b="1" dirty="0" smtClean="0"/>
              <a:t>, </a:t>
            </a:r>
            <a:r>
              <a:rPr lang="en-US" b="1" u="sng" dirty="0" smtClean="0"/>
              <a:t>nerves</a:t>
            </a:r>
            <a:r>
              <a:rPr lang="en-US" b="1" dirty="0" smtClean="0"/>
              <a:t>, and </a:t>
            </a:r>
            <a:r>
              <a:rPr lang="en-US" b="1" u="sng" dirty="0" smtClean="0"/>
              <a:t>connective tissue</a:t>
            </a:r>
            <a:r>
              <a:rPr lang="en-US" b="1" dirty="0" smtClean="0"/>
              <a:t>.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Pulp cavity</a:t>
            </a:r>
            <a:r>
              <a:rPr lang="en-US" dirty="0" smtClean="0"/>
              <a:t> is located within the central core of the tooth and contains </a:t>
            </a:r>
            <a:r>
              <a:rPr lang="en-US" b="1" dirty="0" smtClean="0"/>
              <a:t>pulp.</a:t>
            </a:r>
          </a:p>
          <a:p>
            <a:r>
              <a:rPr lang="en-US" b="1" dirty="0" smtClean="0"/>
              <a:t>Pulp chamber</a:t>
            </a:r>
            <a:r>
              <a:rPr lang="en-US" dirty="0" smtClean="0"/>
              <a:t> is the portion of the pulp cavity located in the crown.</a:t>
            </a:r>
          </a:p>
          <a:p>
            <a:r>
              <a:rPr lang="en-US" b="1" dirty="0" smtClean="0"/>
              <a:t>Root canal </a:t>
            </a:r>
            <a:r>
              <a:rPr lang="en-US" dirty="0" smtClean="0"/>
              <a:t>is the portion located beneath the </a:t>
            </a:r>
            <a:r>
              <a:rPr lang="en-US" dirty="0" err="1" smtClean="0"/>
              <a:t>gumline</a:t>
            </a:r>
            <a:r>
              <a:rPr lang="en-US" dirty="0" smtClean="0"/>
              <a:t>.</a:t>
            </a: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23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Periodontum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periodontium</a:t>
            </a:r>
            <a:r>
              <a:rPr lang="en-US" b="1" dirty="0" smtClean="0"/>
              <a:t> </a:t>
            </a:r>
            <a:r>
              <a:rPr lang="en-US" dirty="0" smtClean="0"/>
              <a:t>is the area where the tooth meets the gum.  It functions to attach the tooth to the jaw and provide support, resistant to normal functional forces.  It includes:</a:t>
            </a:r>
          </a:p>
          <a:p>
            <a:pPr lvl="1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Gingiva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Periodontal ligament</a:t>
            </a:r>
          </a:p>
          <a:p>
            <a:pPr lvl="1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Cementum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bone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76600"/>
            <a:ext cx="4212285" cy="301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and Legal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level of dental care that a veterinary technician may provide varies from state to state.</a:t>
            </a:r>
          </a:p>
          <a:p>
            <a:r>
              <a:rPr lang="en-US" sz="2400" dirty="0" smtClean="0"/>
              <a:t>The American Veterinary Dental College (AVDC) considers it appropriate for the veterinarian to delegate maintenance dental care and certain dental tasks to veterinary technicians.</a:t>
            </a:r>
          </a:p>
        </p:txBody>
      </p:sp>
    </p:spTree>
    <p:extLst>
      <p:ext uri="{BB962C8B-B14F-4D97-AF65-F5344CB8AC3E}">
        <p14:creationId xmlns:p14="http://schemas.microsoft.com/office/powerpoint/2010/main" val="17710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Periodontum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Gingiva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gum tissue; </a:t>
            </a:r>
            <a:r>
              <a:rPr lang="en-US" dirty="0" smtClean="0"/>
              <a:t>further divided into </a:t>
            </a:r>
            <a:r>
              <a:rPr lang="en-US" b="1" dirty="0" smtClean="0"/>
              <a:t>free </a:t>
            </a:r>
            <a:r>
              <a:rPr lang="en-US" b="1" dirty="0" err="1" smtClean="0"/>
              <a:t>gingiva</a:t>
            </a:r>
            <a:r>
              <a:rPr lang="en-US" dirty="0" smtClean="0"/>
              <a:t>, which lies closely against the tooth and </a:t>
            </a:r>
            <a:r>
              <a:rPr lang="en-US" b="1" dirty="0" smtClean="0"/>
              <a:t>attached </a:t>
            </a:r>
            <a:r>
              <a:rPr lang="en-US" b="1" dirty="0" err="1" smtClean="0"/>
              <a:t>gingiva</a:t>
            </a:r>
            <a:r>
              <a:rPr lang="en-US" dirty="0" smtClean="0"/>
              <a:t>, which is firmly attached to the underlying alveolar bone.</a:t>
            </a:r>
          </a:p>
          <a:p>
            <a:r>
              <a:rPr lang="en-US" b="1" dirty="0" smtClean="0"/>
              <a:t>Gingival </a:t>
            </a:r>
            <a:r>
              <a:rPr lang="en-US" b="1" dirty="0" err="1" smtClean="0"/>
              <a:t>sulcus</a:t>
            </a:r>
            <a:r>
              <a:rPr lang="en-US" b="1" dirty="0" smtClean="0"/>
              <a:t> </a:t>
            </a:r>
            <a:r>
              <a:rPr lang="en-US" dirty="0" smtClean="0"/>
              <a:t>is the shallow groove between the tooth and the </a:t>
            </a:r>
            <a:r>
              <a:rPr lang="en-US" dirty="0" err="1" smtClean="0"/>
              <a:t>gingiva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Formed by the rounded margin of the free </a:t>
            </a:r>
            <a:r>
              <a:rPr lang="en-US" b="1" dirty="0" err="1" smtClean="0"/>
              <a:t>gingiva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Called a </a:t>
            </a:r>
            <a:r>
              <a:rPr lang="en-US" b="1" u="sng" dirty="0" smtClean="0"/>
              <a:t>periodontal pocket</a:t>
            </a:r>
            <a:r>
              <a:rPr lang="en-US" b="1" dirty="0" smtClean="0"/>
              <a:t> when abnormal.</a:t>
            </a:r>
          </a:p>
          <a:p>
            <a:r>
              <a:rPr lang="en-US" b="1" dirty="0" err="1" smtClean="0"/>
              <a:t>Mucogingival</a:t>
            </a:r>
            <a:r>
              <a:rPr lang="en-US" b="1" dirty="0" smtClean="0"/>
              <a:t> Line (MGL) </a:t>
            </a:r>
            <a:r>
              <a:rPr lang="en-US" dirty="0" smtClean="0"/>
              <a:t>is the junction line where the firm, attached </a:t>
            </a:r>
            <a:r>
              <a:rPr lang="en-US" dirty="0" err="1" smtClean="0"/>
              <a:t>gingiva</a:t>
            </a:r>
            <a:r>
              <a:rPr lang="en-US" dirty="0" smtClean="0"/>
              <a:t> connects to the loose </a:t>
            </a:r>
            <a:r>
              <a:rPr lang="en-US" b="1" dirty="0" smtClean="0"/>
              <a:t>alveolar (</a:t>
            </a:r>
            <a:r>
              <a:rPr lang="en-US" b="1" dirty="0" err="1" smtClean="0"/>
              <a:t>buccal</a:t>
            </a:r>
            <a:r>
              <a:rPr lang="en-US" b="1" dirty="0" smtClean="0"/>
              <a:t>) mucosa</a:t>
            </a:r>
            <a:r>
              <a:rPr lang="en-US" dirty="0" smtClean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5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 Structures of the Tooth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993106"/>
            <a:ext cx="3810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410200"/>
            <a:ext cx="45720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MGJ-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Mucoginival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Junction 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AM- Alveolar Mucosa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G- Gingiva (free gingiva)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3200400"/>
            <a:ext cx="27505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991501"/>
            <a:ext cx="4038600" cy="27815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Perspective….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117086" cy="34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Peridontium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527048"/>
            <a:ext cx="5108448" cy="533095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Periodontal ligament </a:t>
            </a:r>
            <a:r>
              <a:rPr lang="en-US" dirty="0" smtClean="0"/>
              <a:t>attaches </a:t>
            </a:r>
            <a:r>
              <a:rPr lang="en-US" dirty="0" err="1" smtClean="0"/>
              <a:t>cementum</a:t>
            </a:r>
            <a:r>
              <a:rPr lang="en-US" dirty="0" smtClean="0"/>
              <a:t> to the alveolar bone of the mandible or maxilla.</a:t>
            </a:r>
          </a:p>
          <a:p>
            <a:r>
              <a:rPr lang="en-US" b="1" dirty="0" err="1" smtClean="0"/>
              <a:t>Cementum</a:t>
            </a:r>
            <a:r>
              <a:rPr lang="en-US" b="1" dirty="0" smtClean="0"/>
              <a:t> </a:t>
            </a:r>
            <a:r>
              <a:rPr lang="en-US" dirty="0" smtClean="0"/>
              <a:t>is a bone-like tissue that covers the root surface.  It is stronger than bone but not as strong as enamel.  </a:t>
            </a:r>
          </a:p>
          <a:p>
            <a:pPr lvl="1"/>
            <a:r>
              <a:rPr lang="en-US" b="1" dirty="0" smtClean="0"/>
              <a:t>It </a:t>
            </a:r>
            <a:r>
              <a:rPr lang="en-US" b="1" u="sng" dirty="0" smtClean="0"/>
              <a:t>is</a:t>
            </a:r>
            <a:r>
              <a:rPr lang="en-US" b="1" dirty="0" smtClean="0"/>
              <a:t> capable of </a:t>
            </a:r>
            <a:r>
              <a:rPr lang="en-US" b="1" u="sng" dirty="0" smtClean="0"/>
              <a:t>repairing</a:t>
            </a:r>
            <a:r>
              <a:rPr lang="en-US" b="1" dirty="0" smtClean="0"/>
              <a:t> itself.</a:t>
            </a:r>
          </a:p>
          <a:p>
            <a:r>
              <a:rPr lang="en-US" b="1" dirty="0" smtClean="0"/>
              <a:t>Alveolar bone </a:t>
            </a:r>
            <a:r>
              <a:rPr lang="en-US" dirty="0" smtClean="0"/>
              <a:t>forms the tooth socket.</a:t>
            </a:r>
          </a:p>
          <a:p>
            <a:pPr lvl="1"/>
            <a:r>
              <a:rPr lang="en-US" dirty="0" smtClean="0"/>
              <a:t>Blood vessels and nerves run through the alveolar bone; most supply the periodontal ligament.</a:t>
            </a:r>
          </a:p>
          <a:p>
            <a:pPr lvl="1"/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2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Directional Terminology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Rostral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refers to a structure that is closer to the front of the head in comparison with another structure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a structure toward the back of the head when compared to another structure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the tooth surface facing the lips or vestibule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labial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5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Directional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vestibular surface of teeth visible from the front (incisors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surface of the mandibular teeth adjacent to the tongue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surface of maxillary teeth adjacent to the palate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Mesial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portion of the tooth in line with the dental arcade that is closest to the most rostral portion of the midline of the dental arch.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portion of the tooth that is closest to the most caudal portion of the midline of the dental arch.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a portion of the tooth closer to the apex, or tip of the root.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a structure within a location closer to the crown of the tooth in relation to another structure.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Labial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tooth surface facing lips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Occlusal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part of a tooth that meets with, or occludes with, the teeth of the opposite dental arcade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pertains to the inside of cheek or mouth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Interdental space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the space between each individual tooth.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8229600" cy="5638800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sz="1900" dirty="0"/>
              <a:t>A palatal view of the </a:t>
            </a:r>
            <a:r>
              <a:rPr lang="en-US" sz="1900" dirty="0" smtClean="0"/>
              <a:t>dog  </a:t>
            </a:r>
            <a:r>
              <a:rPr lang="en-US" sz="1900" dirty="0"/>
              <a:t>maxilla. The midline </a:t>
            </a:r>
            <a:r>
              <a:rPr lang="en-US" sz="1900" dirty="0" smtClean="0"/>
              <a:t> is </a:t>
            </a:r>
            <a:r>
              <a:rPr lang="en-US" sz="1900" dirty="0"/>
              <a:t>marked with a line, and the mesial and distal tooth surfaces are marked with an M or D. The </a:t>
            </a:r>
            <a:r>
              <a:rPr lang="en-US" sz="1900" dirty="0" err="1"/>
              <a:t>cingulum</a:t>
            </a:r>
            <a:r>
              <a:rPr lang="en-US" sz="1900" dirty="0"/>
              <a:t> is visible on the </a:t>
            </a:r>
            <a:r>
              <a:rPr lang="en-US" sz="1900" dirty="0" smtClean="0"/>
              <a:t> maxillary </a:t>
            </a:r>
            <a:r>
              <a:rPr lang="en-US" sz="1900" dirty="0"/>
              <a:t>incisors.</a:t>
            </a:r>
            <a:endParaRPr lang="en-US" sz="38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62200" y="6400800"/>
            <a:ext cx="33528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Surface facing tooth behind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438400" y="6019800"/>
            <a:ext cx="49530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Surface of tooth facing the next tooth forward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3200400" y="4572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105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791200" y="1219200"/>
            <a:ext cx="3352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Bump like located on the side of </a:t>
            </a:r>
          </a:p>
          <a:p>
            <a:r>
              <a:rPr lang="en-US"/>
              <a:t>the incisors nearest the tongue</a:t>
            </a:r>
          </a:p>
        </p:txBody>
      </p:sp>
    </p:spTree>
    <p:extLst>
      <p:ext uri="{BB962C8B-B14F-4D97-AF65-F5344CB8AC3E}">
        <p14:creationId xmlns:p14="http://schemas.microsoft.com/office/powerpoint/2010/main" val="7064143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2500" dirty="0"/>
              <a:t>The </a:t>
            </a:r>
            <a:r>
              <a:rPr lang="en-US" sz="2500" dirty="0" err="1"/>
              <a:t>mandibular</a:t>
            </a:r>
            <a:r>
              <a:rPr lang="en-US" sz="2500" dirty="0"/>
              <a:t> first </a:t>
            </a:r>
            <a:r>
              <a:rPr lang="en-US" sz="2500" dirty="0" smtClean="0"/>
              <a:t>molar.</a:t>
            </a:r>
            <a:br>
              <a:rPr lang="en-US" sz="2500" dirty="0" smtClean="0"/>
            </a:br>
            <a:r>
              <a:rPr lang="en-US" sz="2500" dirty="0" smtClean="0"/>
              <a:t>The </a:t>
            </a:r>
            <a:r>
              <a:rPr lang="en-US" sz="2500" i="1" dirty="0"/>
              <a:t>X’</a:t>
            </a:r>
            <a:r>
              <a:rPr lang="en-US" sz="2500" dirty="0"/>
              <a:t>s </a:t>
            </a:r>
            <a:r>
              <a:rPr lang="en-US" sz="2500" dirty="0" smtClean="0"/>
              <a:t>indicate </a:t>
            </a:r>
            <a:r>
              <a:rPr lang="en-US" sz="2500" dirty="0"/>
              <a:t>the cervical or gingival area of the teeth.</a:t>
            </a:r>
            <a:r>
              <a:rPr lang="en-US" sz="3800" dirty="0"/>
              <a:t> 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4864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Area between roots of </a:t>
            </a:r>
            <a:r>
              <a:rPr lang="en-US" b="1" dirty="0" err="1"/>
              <a:t>multirooted</a:t>
            </a:r>
            <a:r>
              <a:rPr lang="en-US" b="1" dirty="0"/>
              <a:t> teeth</a:t>
            </a:r>
          </a:p>
        </p:txBody>
      </p:sp>
    </p:spTree>
    <p:extLst>
      <p:ext uri="{BB962C8B-B14F-4D97-AF65-F5344CB8AC3E}">
        <p14:creationId xmlns:p14="http://schemas.microsoft.com/office/powerpoint/2010/main" val="31684350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Dental Tasks for Veterinary Technicians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84848" cy="4949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Oral examination and charting</a:t>
            </a:r>
          </a:p>
          <a:p>
            <a:r>
              <a:rPr lang="en-US" dirty="0" smtClean="0"/>
              <a:t>Taking and developing dental radiographs</a:t>
            </a:r>
          </a:p>
          <a:p>
            <a:r>
              <a:rPr lang="en-US" dirty="0" smtClean="0"/>
              <a:t>Dental prophylaxis</a:t>
            </a:r>
          </a:p>
          <a:p>
            <a:r>
              <a:rPr lang="en-US" dirty="0" smtClean="0"/>
              <a:t>Client education</a:t>
            </a:r>
          </a:p>
          <a:p>
            <a:r>
              <a:rPr lang="en-US" dirty="0" smtClean="0"/>
              <a:t>Taking impressions and making models</a:t>
            </a:r>
          </a:p>
          <a:p>
            <a:r>
              <a:rPr lang="en-US" dirty="0" smtClean="0"/>
              <a:t>Performing nonsurgical, </a:t>
            </a:r>
            <a:r>
              <a:rPr lang="en-US" dirty="0" err="1" smtClean="0"/>
              <a:t>subgingival</a:t>
            </a:r>
            <a:r>
              <a:rPr lang="en-US" dirty="0" smtClean="0"/>
              <a:t> root </a:t>
            </a:r>
            <a:r>
              <a:rPr lang="en-US" dirty="0" err="1" smtClean="0"/>
              <a:t>planing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*Procedures performed by veterinary technicians must not result in alterations in the shape, structure, or positional location of teeth in the dental 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Dental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080248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Opportunities for advanced training in dentistry:</a:t>
            </a:r>
          </a:p>
          <a:p>
            <a:r>
              <a:rPr lang="en-US" dirty="0" smtClean="0"/>
              <a:t>NAVTA responsible for governing and overseeing Veterinary Technician Specialists (VTS).</a:t>
            </a:r>
          </a:p>
          <a:p>
            <a:pPr lvl="1"/>
            <a:r>
              <a:rPr lang="en-US" dirty="0" smtClean="0"/>
              <a:t>Anesthesia, emergency and critical care, internal medicine, dentistry, and behavior</a:t>
            </a:r>
          </a:p>
          <a:p>
            <a:r>
              <a:rPr lang="en-US" dirty="0" smtClean="0"/>
              <a:t>Academy of Veterinary Dental Technicians (AVDT) credentials RVTs as specialists in dentistry</a:t>
            </a:r>
          </a:p>
          <a:p>
            <a:pPr lvl="1"/>
            <a:r>
              <a:rPr lang="en-US" dirty="0" smtClean="0"/>
              <a:t>Requires 3000 hours experience then…secure a mentor, maintain case logs, write case reports, pass a specialty exam, and attend CE courses.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www.avdt.us</a:t>
            </a:r>
            <a:r>
              <a:rPr lang="en-US" dirty="0" smtClean="0"/>
              <a:t> for further info.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Dental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American Veterinary Dental Society (AVDS) </a:t>
            </a:r>
          </a:p>
          <a:p>
            <a:pPr lvl="1"/>
            <a:r>
              <a:rPr lang="en-US" dirty="0" smtClean="0">
                <a:hlinkClick r:id="rId2"/>
              </a:rPr>
              <a:t>www.avds-online.org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American Society for Veterinary Dental Technicians (ASVDT)</a:t>
            </a:r>
          </a:p>
          <a:p>
            <a:pPr lvl="1"/>
            <a:r>
              <a:rPr lang="en-US" dirty="0" smtClean="0">
                <a:hlinkClick r:id="rId3"/>
              </a:rPr>
              <a:t>www.asvdt.org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Normal Dentition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Dental 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Tooth Classification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Brachyodont</a:t>
            </a:r>
            <a:r>
              <a:rPr lang="en-US" b="1" dirty="0"/>
              <a:t> teeth</a:t>
            </a:r>
            <a:r>
              <a:rPr lang="en-US" dirty="0"/>
              <a:t>: </a:t>
            </a:r>
            <a:r>
              <a:rPr lang="en-US" dirty="0" smtClean="0"/>
              <a:t>small crown with long, well-developed roots; teeth do </a:t>
            </a:r>
            <a:r>
              <a:rPr lang="en-US" dirty="0"/>
              <a:t>not continue to </a:t>
            </a:r>
            <a:r>
              <a:rPr lang="en-US" dirty="0" smtClean="0"/>
              <a:t>grow or erupt throughout animal’s life.</a:t>
            </a:r>
          </a:p>
          <a:p>
            <a:pPr lvl="1"/>
            <a:r>
              <a:rPr lang="en-US" dirty="0" smtClean="0"/>
              <a:t>Ex: humans</a:t>
            </a:r>
            <a:r>
              <a:rPr lang="en-US" dirty="0"/>
              <a:t>, carnivores, </a:t>
            </a:r>
            <a:r>
              <a:rPr lang="en-US" dirty="0" smtClean="0"/>
              <a:t>pigs</a:t>
            </a:r>
          </a:p>
          <a:p>
            <a:pPr lvl="1"/>
            <a:endParaRPr lang="en-US" dirty="0"/>
          </a:p>
          <a:p>
            <a:r>
              <a:rPr lang="en-US" b="1" dirty="0" err="1"/>
              <a:t>Hypsodont</a:t>
            </a:r>
            <a:r>
              <a:rPr lang="en-US" b="1" dirty="0"/>
              <a:t> teeth</a:t>
            </a:r>
            <a:r>
              <a:rPr lang="en-US" dirty="0"/>
              <a:t>: long crown height and continue to erupt for most the animal’s </a:t>
            </a:r>
            <a:r>
              <a:rPr lang="en-US" dirty="0" smtClean="0"/>
              <a:t>lifetime. </a:t>
            </a:r>
          </a:p>
          <a:p>
            <a:pPr lvl="1"/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en-US" dirty="0" smtClean="0"/>
              <a:t>horses, rodents, and lagomorphs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b="1" dirty="0" err="1" smtClean="0"/>
              <a:t>Diphyodonts</a:t>
            </a:r>
            <a:r>
              <a:rPr lang="en-US" dirty="0" smtClean="0"/>
              <a:t> (most mammals) have </a:t>
            </a:r>
            <a:r>
              <a:rPr lang="en-US" dirty="0"/>
              <a:t>two sets of teeth</a:t>
            </a:r>
            <a:r>
              <a:rPr lang="en-US" dirty="0" smtClean="0"/>
              <a:t>, deciduous (baby teeth) then permanent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7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Upper teeth embedded in </a:t>
            </a:r>
            <a:r>
              <a:rPr lang="en-US" b="1" dirty="0" smtClean="0"/>
              <a:t>maxilla</a:t>
            </a:r>
            <a:r>
              <a:rPr lang="en-US" dirty="0" smtClean="0"/>
              <a:t> </a:t>
            </a:r>
            <a:r>
              <a:rPr lang="en-US" i="1" dirty="0" smtClean="0"/>
              <a:t>(upper arch).</a:t>
            </a:r>
            <a:endParaRPr lang="en-US" b="1" dirty="0" smtClean="0"/>
          </a:p>
          <a:p>
            <a:r>
              <a:rPr lang="en-US" dirty="0" smtClean="0"/>
              <a:t>Lower teeth anchored in </a:t>
            </a:r>
            <a:r>
              <a:rPr lang="en-US" b="1" dirty="0" smtClean="0"/>
              <a:t>mandible </a:t>
            </a:r>
            <a:r>
              <a:rPr lang="en-US" i="1" dirty="0" smtClean="0"/>
              <a:t>(lower arch).</a:t>
            </a:r>
            <a:endParaRPr lang="en-US" b="1" dirty="0" smtClean="0"/>
          </a:p>
          <a:p>
            <a:r>
              <a:rPr lang="en-US" dirty="0" smtClean="0"/>
              <a:t>Front, upper teeth are called </a:t>
            </a:r>
            <a:r>
              <a:rPr lang="en-US" b="1" dirty="0" smtClean="0"/>
              <a:t>incisors </a:t>
            </a:r>
            <a:r>
              <a:rPr lang="en-US" dirty="0" smtClean="0"/>
              <a:t>and are housed in the </a:t>
            </a:r>
            <a:r>
              <a:rPr lang="en-US" b="1" dirty="0" err="1" smtClean="0"/>
              <a:t>premaxilla</a:t>
            </a:r>
            <a:r>
              <a:rPr lang="en-US" b="1" dirty="0" smtClean="0"/>
              <a:t> </a:t>
            </a:r>
            <a:r>
              <a:rPr lang="en-US" dirty="0" smtClean="0"/>
              <a:t>(a.k.a. incisive bone).</a:t>
            </a:r>
          </a:p>
          <a:p>
            <a:r>
              <a:rPr lang="en-US" dirty="0" smtClean="0"/>
              <a:t>Maxilla houses the upper </a:t>
            </a:r>
            <a:r>
              <a:rPr lang="en-US" b="1" dirty="0" smtClean="0"/>
              <a:t>canine teeth </a:t>
            </a:r>
            <a:r>
              <a:rPr lang="en-US" dirty="0" smtClean="0"/>
              <a:t>and </a:t>
            </a:r>
            <a:r>
              <a:rPr lang="en-US" b="1" dirty="0" smtClean="0"/>
              <a:t>cheek teeth </a:t>
            </a:r>
            <a:r>
              <a:rPr lang="en-US" i="1" dirty="0" smtClean="0"/>
              <a:t>(molars and premolars).</a:t>
            </a:r>
          </a:p>
          <a:p>
            <a:r>
              <a:rPr lang="en-US" b="1" dirty="0" smtClean="0"/>
              <a:t>Palatine bone </a:t>
            </a:r>
            <a:r>
              <a:rPr lang="en-US" dirty="0" smtClean="0"/>
              <a:t>comprises most of the hard palate.</a:t>
            </a:r>
          </a:p>
          <a:p>
            <a:r>
              <a:rPr lang="en-US" dirty="0" smtClean="0"/>
              <a:t>Teeth of the mandible = </a:t>
            </a:r>
            <a:r>
              <a:rPr lang="en-US" b="1" dirty="0" smtClean="0"/>
              <a:t>jaw teeth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TMJ?</a:t>
            </a: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</a:t>
            </a:r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400800" cy="45307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Incisors</a:t>
            </a:r>
            <a:r>
              <a:rPr lang="en-US" dirty="0"/>
              <a:t>: in front of the mouth and are used for gnawing and grooming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800" dirty="0"/>
          </a:p>
          <a:p>
            <a:r>
              <a:rPr lang="en-US" b="1" dirty="0"/>
              <a:t>Canine Teeth</a:t>
            </a:r>
            <a:r>
              <a:rPr lang="en-US" dirty="0"/>
              <a:t>: are distal to the incisors, very long and used for grasping and tearing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800" dirty="0"/>
          </a:p>
          <a:p>
            <a:r>
              <a:rPr lang="en-US" b="1" dirty="0"/>
              <a:t>Premolars</a:t>
            </a:r>
            <a:r>
              <a:rPr lang="en-US" dirty="0"/>
              <a:t> and </a:t>
            </a:r>
            <a:r>
              <a:rPr lang="en-US" b="1" dirty="0"/>
              <a:t>Molars</a:t>
            </a:r>
            <a:r>
              <a:rPr lang="en-US" dirty="0"/>
              <a:t>: </a:t>
            </a:r>
            <a:r>
              <a:rPr lang="en-US" dirty="0" smtClean="0"/>
              <a:t>(a.k.a. </a:t>
            </a:r>
            <a:r>
              <a:rPr lang="en-US" dirty="0"/>
              <a:t>cheek </a:t>
            </a:r>
            <a:r>
              <a:rPr lang="en-US" dirty="0" smtClean="0"/>
              <a:t>teeth), </a:t>
            </a:r>
            <a:r>
              <a:rPr lang="en-US" dirty="0"/>
              <a:t>are used for shearing and grinding.</a:t>
            </a:r>
          </a:p>
        </p:txBody>
      </p:sp>
    </p:spTree>
    <p:extLst>
      <p:ext uri="{BB962C8B-B14F-4D97-AF65-F5344CB8AC3E}">
        <p14:creationId xmlns:p14="http://schemas.microsoft.com/office/powerpoint/2010/main" val="21579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1346</Words>
  <Application>Microsoft Office PowerPoint</Application>
  <PresentationFormat>On-screen Show (4:3)</PresentationFormat>
  <Paragraphs>170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Veterinary Dentistry</vt:lpstr>
      <vt:lpstr>Ethical and Legal Aspects</vt:lpstr>
      <vt:lpstr>Dental Tasks for Veterinary Technicians</vt:lpstr>
      <vt:lpstr>Veterinary Dental Organizations</vt:lpstr>
      <vt:lpstr>Veterinary Dental Organizations</vt:lpstr>
      <vt:lpstr>Normal Dentition  &amp;  Dental Anatomy</vt:lpstr>
      <vt:lpstr>Tooth Classification</vt:lpstr>
      <vt:lpstr>Oral Anatomy</vt:lpstr>
      <vt:lpstr>Dental Morphology</vt:lpstr>
      <vt:lpstr>Maxillary Arcade</vt:lpstr>
      <vt:lpstr>Mandibular Arcade</vt:lpstr>
      <vt:lpstr>Dentition</vt:lpstr>
      <vt:lpstr>Normal Dentition of Dogs and Cats</vt:lpstr>
      <vt:lpstr>Normal Dentition of the Dog and Cat</vt:lpstr>
      <vt:lpstr>PowerPoint Presentation</vt:lpstr>
      <vt:lpstr>Tooth Morphology</vt:lpstr>
      <vt:lpstr>Tooth Anatomy</vt:lpstr>
      <vt:lpstr>Tooth Morphology</vt:lpstr>
      <vt:lpstr>The Periodontum</vt:lpstr>
      <vt:lpstr>The Periodontum</vt:lpstr>
      <vt:lpstr>Supportive Structures of the Tooth</vt:lpstr>
      <vt:lpstr>In Perspective….</vt:lpstr>
      <vt:lpstr>The Peridontium</vt:lpstr>
      <vt:lpstr>Dental Directional Terminology</vt:lpstr>
      <vt:lpstr>Dental Directional Terminology</vt:lpstr>
      <vt:lpstr>Dental Terminology</vt:lpstr>
      <vt:lpstr>Dental Terminology</vt:lpstr>
      <vt:lpstr>A palatal view of the dog  maxilla. The midline  is marked with a line, and the mesial and distal tooth surfaces are marked with an M or D. The cingulum is visible on the  maxillary incisors.</vt:lpstr>
      <vt:lpstr>The mandibular first molar. The X’s indicate the cervical or gingival area of the teeth.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Dentistry</dc:title>
  <dc:creator>Krystal</dc:creator>
  <cp:lastModifiedBy>Krystal</cp:lastModifiedBy>
  <cp:revision>1</cp:revision>
  <dcterms:created xsi:type="dcterms:W3CDTF">2012-12-31T16:50:44Z</dcterms:created>
  <dcterms:modified xsi:type="dcterms:W3CDTF">2012-12-31T16:53:41Z</dcterms:modified>
</cp:coreProperties>
</file>